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7" r:id="rId1"/>
  </p:sldMasterIdLst>
  <p:notesMasterIdLst>
    <p:notesMasterId r:id="rId65"/>
  </p:notesMasterIdLst>
  <p:sldIdLst>
    <p:sldId id="256" r:id="rId2"/>
    <p:sldId id="325" r:id="rId3"/>
    <p:sldId id="259" r:id="rId4"/>
    <p:sldId id="260" r:id="rId5"/>
    <p:sldId id="261" r:id="rId6"/>
    <p:sldId id="262" r:id="rId7"/>
    <p:sldId id="263" r:id="rId8"/>
    <p:sldId id="264" r:id="rId9"/>
    <p:sldId id="265" r:id="rId10"/>
    <p:sldId id="266" r:id="rId11"/>
    <p:sldId id="269" r:id="rId12"/>
    <p:sldId id="270" r:id="rId13"/>
    <p:sldId id="271" r:id="rId14"/>
    <p:sldId id="272" r:id="rId15"/>
    <p:sldId id="277" r:id="rId16"/>
    <p:sldId id="276" r:id="rId17"/>
    <p:sldId id="275" r:id="rId18"/>
    <p:sldId id="279" r:id="rId19"/>
    <p:sldId id="278" r:id="rId20"/>
    <p:sldId id="305" r:id="rId21"/>
    <p:sldId id="258" r:id="rId22"/>
    <p:sldId id="267" r:id="rId23"/>
    <p:sldId id="268" r:id="rId24"/>
    <p:sldId id="281" r:id="rId25"/>
    <p:sldId id="282" r:id="rId26"/>
    <p:sldId id="304"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6"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8" r:id="rId62"/>
    <p:sldId id="326" r:id="rId63"/>
    <p:sldId id="327" r:id="rId6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82" autoAdjust="0"/>
    <p:restoredTop sz="93148" autoAdjust="0"/>
  </p:normalViewPr>
  <p:slideViewPr>
    <p:cSldViewPr snapToGrid="0">
      <p:cViewPr varScale="1">
        <p:scale>
          <a:sx n="59" d="100"/>
          <a:sy n="59" d="100"/>
        </p:scale>
        <p:origin x="-12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2086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Заметки 2"/>
          <p:cNvSpPr>
            <a:spLocks noGrp="1"/>
          </p:cNvSpPr>
          <p:nvPr>
            <p:ph type="body" idx="1"/>
          </p:nvPr>
        </p:nvSpPr>
        <p:spPr>
          <a:xfrm>
            <a:off x="685800" y="4400550"/>
            <a:ext cx="5486400" cy="3600450"/>
          </a:xfrm>
          <a:prstGeom prst="rect">
            <a:avLst/>
          </a:prstGeom>
        </p:spPr>
        <p:txBody>
          <a:bodyPr/>
          <a:lstStyle/>
          <a:p>
            <a:endParaRPr lang="ru-RU"/>
          </a:p>
        </p:txBody>
      </p:sp>
    </p:spTree>
    <p:extLst>
      <p:ext uri="{BB962C8B-B14F-4D97-AF65-F5344CB8AC3E}">
        <p14:creationId xmlns="" xmlns:p14="http://schemas.microsoft.com/office/powerpoint/2010/main" val="96727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Заметки 2"/>
          <p:cNvSpPr>
            <a:spLocks noGrp="1"/>
          </p:cNvSpPr>
          <p:nvPr>
            <p:ph type="body" idx="1"/>
          </p:nvPr>
        </p:nvSpPr>
        <p:spPr>
          <a:xfrm>
            <a:off x="685800" y="4343400"/>
            <a:ext cx="5486400" cy="4114800"/>
          </a:xfrm>
          <a:prstGeom prst="rect">
            <a:avLst/>
          </a:prstGeom>
        </p:spPr>
        <p:txBody>
          <a:bodyPr>
            <a:normAutofit/>
          </a:bodyPr>
          <a:lstStyle/>
          <a:p>
            <a:r>
              <a:rPr lang="uk-UA" dirty="0" smtClean="0"/>
              <a:t>Під час демонстрації наступних слайдів учні супроводжують</a:t>
            </a:r>
            <a:r>
              <a:rPr lang="uk-UA" baseline="0" dirty="0" smtClean="0"/>
              <a:t> їх розповіддю про певний район</a:t>
            </a:r>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dirty="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2FFB779-270B-4192-84BA-A697F48306DC}" type="datetimeFigureOut">
              <a:rPr lang="ru-RU" smtClean="0"/>
              <a:pPr/>
              <a:t>16.08.2013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85DC19C-03DA-4066-9FF7-D0BF1BC6D6F6}" type="slidenum">
              <a:rPr lang="ru-RU" smtClean="0"/>
              <a:pPr/>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0155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333724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46908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dirty="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dirty="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52525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706697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dirty="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06037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dirty="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2434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dirty="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895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dirty="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76310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3396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0574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Date Placeholder 4"/>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4119325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dirty="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7" name="Date Placeholder 6"/>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5DC19C-03DA-4066-9FF7-D0BF1BC6D6F6}" type="slidenum">
              <a:rPr lang="ru-RU" smtClean="0"/>
              <a:pPr/>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4000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Date Placeholder 2"/>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125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383972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dirty="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9727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dirty="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pPr/>
              <a:t>16.08.2013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101217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FFB779-270B-4192-84BA-A697F48306DC}" type="datetimeFigureOut">
              <a:rPr lang="ru-RU" smtClean="0"/>
              <a:pPr/>
              <a:t>16.08.2013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5DC19C-03DA-4066-9FF7-D0BF1BC6D6F6}" type="slidenum">
              <a:rPr lang="ru-RU" smtClean="0"/>
              <a:pPr/>
              <a:t>‹#›</a:t>
            </a:fld>
            <a:endParaRPr lang="ru-RU"/>
          </a:p>
        </p:txBody>
      </p:sp>
    </p:spTree>
    <p:extLst>
      <p:ext uri="{BB962C8B-B14F-4D97-AF65-F5344CB8AC3E}">
        <p14:creationId xmlns="" xmlns:p14="http://schemas.microsoft.com/office/powerpoint/2010/main" val="14218614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uk.wikipedia.org/wiki/%D0%A4%D0%B0%D0%B9%D0%BB:Bobrray_fl.jpg" TargetMode="External"/><Relationship Id="rId3" Type="http://schemas.openxmlformats.org/officeDocument/2006/relationships/image" Target="../media/image22.png"/><Relationship Id="rId7" Type="http://schemas.openxmlformats.org/officeDocument/2006/relationships/image" Target="../media/image23.jpeg"/><Relationship Id="rId2" Type="http://schemas.openxmlformats.org/officeDocument/2006/relationships/hyperlink" Target="http://uk.wikipedia.org/wiki/%D0%A4%D0%B0%D0%B9%D0%BB:Bobrynetskyi-Raion.png" TargetMode="External"/><Relationship Id="rId1" Type="http://schemas.openxmlformats.org/officeDocument/2006/relationships/slideLayout" Target="../slideLayouts/slideLayout5.xml"/><Relationship Id="rId6" Type="http://schemas.openxmlformats.org/officeDocument/2006/relationships/hyperlink" Target="http://uk.wikipedia.org/wiki/%D0%A4%D0%B0%D0%B9%D0%BB:Bobrray_Coa.jpg" TargetMode="External"/><Relationship Id="rId5" Type="http://schemas.openxmlformats.org/officeDocument/2006/relationships/hyperlink" Target="http://uk.wikipedia.org/w/index.php?title=%D0%9F%D1%80%D0%B0%D0%BF%D0%BE%D1%80_%D0%91%D0%BE%D0%B1%D1%80%D0%B8%D0%BD%D0%B5%D1%86%D1%8C%D0%BA%D0%BE%D0%B3%D0%BE_%D1%80%D0%B0%D0%B9%D0%BE%D0%BD%D1%83&amp;action=edit&amp;redlink=1" TargetMode="External"/><Relationship Id="rId4" Type="http://schemas.openxmlformats.org/officeDocument/2006/relationships/hyperlink" Target="http://uk.wikipedia.org/wiki/%D0%93%D0%B5%D1%80%D0%B1_%D0%91%D0%BE%D0%B1%D1%80%D0%B8%D0%BD%D0%B5%D1%86%D1%8C%D0%BA%D0%BE%D0%B3%D0%BE_%D1%80%D0%B0%D0%B9%D0%BE%D0%BD%D1%83" TargetMode="External"/><Relationship Id="rId9"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uk.wikipedia.org/w/index.php?title=%D0%9F%D1%80%D0%B0%D0%BF%D0%BE%D1%80_%D0%91%D0%BE%D0%B1%D1%80%D0%B8%D0%BD%D0%B5%D1%86%D1%8C%D0%BA%D0%BE%D0%B3%D0%BE_%D1%80%D0%B0%D0%B9%D0%BE%D0%BD%D1%83&amp;action=edit&amp;redlink=1" TargetMode="External"/><Relationship Id="rId2" Type="http://schemas.openxmlformats.org/officeDocument/2006/relationships/hyperlink" Target="http://uk.wikipedia.org/wiki/%D0%A4%D0%B0%D0%B9%D0%BB:Vilshanskyi-Raion.png" TargetMode="External"/><Relationship Id="rId1" Type="http://schemas.openxmlformats.org/officeDocument/2006/relationships/slideLayout" Target="../slideLayouts/slideLayout5.xml"/><Relationship Id="rId6" Type="http://schemas.openxmlformats.org/officeDocument/2006/relationships/hyperlink" Target="http://uk.wikipedia.org/wiki/%D0%93%D0%B5%D1%80%D0%B1_%D0%91%D0%BE%D0%B1%D1%80%D0%B8%D0%BD%D0%B5%D1%86%D1%8C%D0%BA%D0%BE%D0%B3%D0%BE_%D1%80%D0%B0%D0%B9%D0%BE%D0%BD%D1%83" TargetMode="External"/><Relationship Id="rId5" Type="http://schemas.openxmlformats.org/officeDocument/2006/relationships/image" Target="../media/image27.gif"/><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3" Type="http://schemas.openxmlformats.org/officeDocument/2006/relationships/hyperlink" Target="http://uk.wikipedia.org/wiki/%D0%93%D0%B5%D1%80%D0%B1_%D0%91%D0%BE%D0%B1%D1%80%D0%B8%D0%BD%D0%B5%D1%86%D1%8C%D0%BA%D0%BE%D0%B3%D0%BE_%D1%80%D0%B0%D0%B9%D0%BE%D0%BD%D1%83" TargetMode="External"/><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hyperlink" Target="http://uk.wikipedia.org/w/index.php?title=%D0%9F%D1%80%D0%B0%D0%BF%D0%BE%D1%80_%D0%91%D0%BE%D0%B1%D1%80%D0%B8%D0%BD%D0%B5%D1%86%D1%8C%D0%BA%D0%BE%D0%B3%D0%BE_%D1%80%D0%B0%D0%B9%D0%BE%D0%BD%D1%83&amp;action=edit&amp;redlink=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hyperlink" Target="http://uk.wikipedia.org/wiki/%D0%93%D0%B5%D1%80%D0%B1_%D0%91%D0%BE%D0%B1%D1%80%D0%B8%D0%BD%D0%B5%D1%86%D1%8C%D0%BA%D0%BE%D0%B3%D0%BE_%D1%80%D0%B0%D0%B9%D0%BE%D0%BD%D1%83" TargetMode="External"/><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hyperlink" Target="http://uk.wikipedia.org/w/index.php?title=%D0%9F%D1%80%D0%B0%D0%BF%D0%BE%D1%80_%D0%91%D0%BE%D0%B1%D1%80%D0%B8%D0%BD%D0%B5%D1%86%D1%8C%D0%BA%D0%BE%D0%B3%D0%BE_%D1%80%D0%B0%D0%B9%D0%BE%D0%BD%D1%83&amp;action=edit&amp;redlink=1"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uk.wikipedia.org/wiki/%D0%93%D0%B5%D1%80%D0%B1_%D0%91%D0%BE%D0%B1%D1%80%D0%B8%D0%BD%D0%B5%D1%86%D1%8C%D0%BA%D0%BE%D0%B3%D0%BE_%D1%80%D0%B0%D0%B9%D0%BE%D0%BD%D1%83" TargetMode="External"/><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hyperlink" Target="http://uk.wikipedia.org/w/index.php?title=%D0%9F%D1%80%D0%B0%D0%BF%D0%BE%D1%80_%D0%91%D0%BE%D0%B1%D1%80%D0%B8%D0%BD%D0%B5%D1%86%D1%8C%D0%BA%D0%BE%D0%B3%D0%BE_%D1%80%D0%B0%D0%B9%D0%BE%D0%BD%D1%83&amp;action=edit&amp;redlink=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uk.wikipedia.org/w/index.php?title=%D0%9F%D1%80%D0%B0%D0%BF%D0%BE%D1%80_%D0%91%D0%BE%D0%B1%D1%80%D0%B8%D0%BD%D0%B5%D1%86%D1%8C%D0%BA%D0%BE%D0%B3%D0%BE_%D1%80%D0%B0%D0%B9%D0%BE%D0%BD%D1%83&amp;action=edit&amp;redlink=1" TargetMode="External"/><Relationship Id="rId2" Type="http://schemas.openxmlformats.org/officeDocument/2006/relationships/hyperlink" Target="http://uk.wikipedia.org/wiki/%D0%93%D0%B5%D1%80%D0%B1_%D0%91%D0%BE%D0%B1%D1%80%D0%B8%D0%BD%D0%B5%D1%86%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hyperlink" Target="http://uk.wikipedia.org/w/index.php?title=%D0%9F%D1%80%D0%B0%D0%BF%D0%BE%D1%80_%D0%91%D0%BE%D0%B1%D1%80%D0%B8%D0%BD%D0%B5%D1%86%D1%8C%D0%BA%D0%BE%D0%B3%D0%BE_%D1%80%D0%B0%D0%B9%D0%BE%D0%BD%D1%83&amp;action=edit&amp;redlink=1" TargetMode="External"/><Relationship Id="rId5" Type="http://schemas.openxmlformats.org/officeDocument/2006/relationships/hyperlink" Target="http://uk.wikipedia.org/wiki/%D0%93%D0%B5%D1%80%D0%B1_%D0%91%D0%BE%D0%B1%D1%80%D0%B8%D0%BD%D0%B5%D1%86%D1%8C%D0%BA%D0%BE%D0%B3%D0%BE_%D1%80%D0%B0%D0%B9%D0%BE%D0%BD%D1%83" TargetMode="External"/><Relationship Id="rId4" Type="http://schemas.openxmlformats.org/officeDocument/2006/relationships/image" Target="../media/image42.gif"/></Relationships>
</file>

<file path=ppt/slides/_rels/slide34.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51.gif"/><Relationship Id="rId5" Type="http://schemas.openxmlformats.org/officeDocument/2006/relationships/image" Target="../media/image50.gif"/><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54.gif"/><Relationship Id="rId5" Type="http://schemas.openxmlformats.org/officeDocument/2006/relationships/image" Target="../media/image53.gif"/><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60.gif"/><Relationship Id="rId5" Type="http://schemas.openxmlformats.org/officeDocument/2006/relationships/image" Target="../media/image59.gif"/><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66.gif"/><Relationship Id="rId5" Type="http://schemas.openxmlformats.org/officeDocument/2006/relationships/image" Target="../media/image65.gif"/><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gif"/><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72.gif"/><Relationship Id="rId5" Type="http://schemas.openxmlformats.org/officeDocument/2006/relationships/image" Target="../media/image71.gif"/><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78.gif"/><Relationship Id="rId5" Type="http://schemas.openxmlformats.org/officeDocument/2006/relationships/image" Target="../media/image77.gif"/><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81.gif"/><Relationship Id="rId5" Type="http://schemas.openxmlformats.org/officeDocument/2006/relationships/image" Target="../media/image80.gif"/><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hyperlink" Target="http://uk.wikipedia.org/w/index.php?title=%D0%9F%D1%80%D0%B0%D0%BF%D0%BE%D1%80_%D0%9A%D1%96%D1%80%D0%BE%D0%B2%D0%BE%D0%B3%D1%80%D0%B0%D0%B4%D1%81%D1%8C%D0%BA%D0%BE%D0%B3%D0%BE_%D1%80%D0%B0%D0%B9%D0%BE%D0%BD%D1%83&amp;action=edit&amp;redlink=1" TargetMode="External"/><Relationship Id="rId2" Type="http://schemas.openxmlformats.org/officeDocument/2006/relationships/hyperlink" Target="http://uk.wikipedia.org/wiki/%D0%93%D0%B5%D1%80%D0%B1_%D0%9A%D1%96%D1%80%D0%BE%D0%B2%D0%BE%D0%B3%D1%80%D0%B0%D0%B4%D1%81%D1%8C%D0%BA%D0%BE%D0%B3%D0%BE_%D1%80%D0%B0%D0%B9%D0%BE%D0%BD%D1%83" TargetMode="External"/><Relationship Id="rId1" Type="http://schemas.openxmlformats.org/officeDocument/2006/relationships/slideLayout" Target="../slideLayouts/slideLayout5.xml"/><Relationship Id="rId6" Type="http://schemas.openxmlformats.org/officeDocument/2006/relationships/image" Target="../media/image84.jpeg"/><Relationship Id="rId5" Type="http://schemas.openxmlformats.org/officeDocument/2006/relationships/image" Target="../media/image83.gif"/><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uk.wikipedia.org/wiki/%D0%9E%D0%BB%D0%B5%D0%BA%D1%81%D0%B0%D0%BD%D0%B4%D1%80%D1%96%D1%8F" TargetMode="External"/><Relationship Id="rId2" Type="http://schemas.openxmlformats.org/officeDocument/2006/relationships/hyperlink" Target="http://uk.wikipedia.org/wiki/%D0%9A%D1%96%D1%80%D0%BE%D0%B2%D0%BE%D0%B3%D1%80%D0%B0%D0%B4" TargetMode="External"/><Relationship Id="rId1" Type="http://schemas.openxmlformats.org/officeDocument/2006/relationships/slideLayout" Target="../slideLayouts/slideLayout7.xml"/><Relationship Id="rId6" Type="http://schemas.openxmlformats.org/officeDocument/2006/relationships/hyperlink" Target="http://uk.wikipedia.org/wiki/%D0%94%D0%BE%D0%BB%D0%B8%D0%BD%D1%81%D1%8C%D0%BA%D0%B0" TargetMode="External"/><Relationship Id="rId5" Type="http://schemas.openxmlformats.org/officeDocument/2006/relationships/hyperlink" Target="http://uk.wikipedia.org/wiki/%D0%97%D0%BD%D0%B0%D0%BC%27%D1%8F%D0%BD%D0%BA%D0%B0" TargetMode="External"/><Relationship Id="rId4" Type="http://schemas.openxmlformats.org/officeDocument/2006/relationships/hyperlink" Target="http://uk.wikipedia.org/wiki/%D0%A1%D0%B2%D1%96%D1%82%D0%BB%D0%BE%D0%B2%D0%BE%D0%B4%D1%81%D1%8C%D0%B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uk.wikipedia.org/wiki/%D0%93%D0%B0%D0%B9%D0%B2%D0%BE%D1%80%D0%BE%D0%BD" TargetMode="External"/><Relationship Id="rId2" Type="http://schemas.openxmlformats.org/officeDocument/2006/relationships/hyperlink" Target="http://uk.wikipedia.org/wiki/%D0%9D%D0%BE%D0%B2%D0%BE%D1%83%D0%BA%D1%80%D0%B0%D1%97%D0%BD%D0%BA%D0%B0_%28%D0%BC%D1%96%D1%81%D1%82%D0%BE%29" TargetMode="External"/><Relationship Id="rId1" Type="http://schemas.openxmlformats.org/officeDocument/2006/relationships/slideLayout" Target="../slideLayouts/slideLayout7.xml"/><Relationship Id="rId6" Type="http://schemas.openxmlformats.org/officeDocument/2006/relationships/hyperlink" Target="http://uk.wikipedia.org/wiki/%D0%91%D0%BE%D0%B1%D1%80%D0%B8%D0%BD%D0%B5%D1%86%D1%8C" TargetMode="External"/><Relationship Id="rId5" Type="http://schemas.openxmlformats.org/officeDocument/2006/relationships/hyperlink" Target="http://uk.wikipedia.org/wiki/%D0%9C%D0%B0%D0%BB%D0%B0_%D0%92%D0%B8%D1%81%D0%BA%D0%B0" TargetMode="External"/><Relationship Id="rId4" Type="http://schemas.openxmlformats.org/officeDocument/2006/relationships/hyperlink" Target="http://uk.wikipedia.org/wiki/%D0%9D%D0%BE%D0%B2%D0%BE%D0%BC%D0%B8%D1%80%D0%B3%D0%BE%D1%80%D0%BE%D0%B4"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uk.wikipedia.org/wiki/%D0%9F%D0%BE%D0%BC%D1%96%D1%87%D0%BD%D0%B0" TargetMode="External"/><Relationship Id="rId2" Type="http://schemas.openxmlformats.org/officeDocument/2006/relationships/hyperlink" Target="http://uk.wikipedia.org/wiki/%D0%A1%D0%BC%D0%BE%D0%BB%D1%96%D0%BD%D0%B5" TargetMode="External"/><Relationship Id="rId1" Type="http://schemas.openxmlformats.org/officeDocument/2006/relationships/slideLayout" Target="../slideLayouts/slideLayout7.xml"/><Relationship Id="rId6" Type="http://schemas.openxmlformats.org/officeDocument/2006/relationships/hyperlink" Target="http://uk.wikipedia.org/wiki/%D0%92%D0%BB%D0%B0%D1%81%D1%96%D0%B2%D0%BA%D0%B0_%28%D1%81%D0%BC%D1%82%29" TargetMode="External"/><Relationship Id="rId5" Type="http://schemas.openxmlformats.org/officeDocument/2006/relationships/hyperlink" Target="http://uk.wikipedia.org/wiki/%D0%9D%D0%BE%D0%B2%D0%B5_%28%D1%81%D0%BC%D1%82%29" TargetMode="External"/><Relationship Id="rId4" Type="http://schemas.openxmlformats.org/officeDocument/2006/relationships/hyperlink" Target="http://uk.wikipedia.org/wiki/%D0%9E%D0%BB%D0%B5%D0%BA%D1%81%D0%B0%D0%BD%D0%B4%D1%80%D1%96%D0%B2%D0%BA%D0%B0_%28%D0%9A%D1%96%D1%80%D0%BE%D0%B2%D0%BE%D0%B3%D1%80%D0%B0%D0%B4%D1%81%D1%8C%D0%BA%D0%B0_%D0%BE%D0%B1%D0%BB%D0%B0%D1%81%D1%82%D1%8C,_%D1%81%D0%BC%D1%82%29"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uk.wikipedia.org/wiki/%D0%9D%D0%BE%D0%B2%D0%B0_%D0%9F%D1%80%D0%B0%D0%B3%D0%B0" TargetMode="External"/><Relationship Id="rId2" Type="http://schemas.openxmlformats.org/officeDocument/2006/relationships/hyperlink" Target="http://uk.wikipedia.org/wiki/%D0%9F%D0%B5%D1%82%D1%80%D0%BE%D0%B2%D0%B5_%28%D1%81%D0%BC%D1%82%29" TargetMode="External"/><Relationship Id="rId1" Type="http://schemas.openxmlformats.org/officeDocument/2006/relationships/slideLayout" Target="../slideLayouts/slideLayout7.xml"/><Relationship Id="rId6" Type="http://schemas.openxmlformats.org/officeDocument/2006/relationships/hyperlink" Target="http://uk.wikipedia.org/wiki/%D0%93%D0%BE%D0%BB%D0%BE%D0%B2%D0%B0%D0%BD%D1%96%D0%B2%D1%81%D1%8C%D0%BA" TargetMode="External"/><Relationship Id="rId5" Type="http://schemas.openxmlformats.org/officeDocument/2006/relationships/hyperlink" Target="http://uk.wikipedia.org/wiki/%D0%A3%D0%BB%D1%8C%D1%8F%D0%BD%D0%BE%D0%B2%D0%BA%D0%B0_%28%D0%BC%D1%96%D1%81%D1%82%D0%BE%29" TargetMode="External"/><Relationship Id="rId4" Type="http://schemas.openxmlformats.org/officeDocument/2006/relationships/hyperlink" Target="http://uk.wikipedia.org/wiki/%D0%9D%D0%BE%D0%B2%D0%BE%D0%B0%D1%80%D1%85%D0%B0%D0%BD%D0%B3%D0%B5%D0%BB%D1%8C%D1%81%D1%8C%D0%BA"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6.xml"/><Relationship Id="rId4" Type="http://schemas.openxmlformats.org/officeDocument/2006/relationships/image" Target="../media/image91.jpeg"/></Relationships>
</file>

<file path=ppt/slides/_rels/slide5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6.xml"/><Relationship Id="rId4" Type="http://schemas.openxmlformats.org/officeDocument/2006/relationships/image" Target="../media/image96.jpeg"/></Relationships>
</file>

<file path=ppt/slides/_rels/slide5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6.xml"/><Relationship Id="rId4" Type="http://schemas.openxmlformats.org/officeDocument/2006/relationships/image" Target="../media/image99.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6.xml"/><Relationship Id="rId5" Type="http://schemas.openxmlformats.org/officeDocument/2006/relationships/image" Target="../media/image103.jpeg"/><Relationship Id="rId4" Type="http://schemas.openxmlformats.org/officeDocument/2006/relationships/image" Target="../media/image10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1871131"/>
            <a:ext cx="6815669" cy="831429"/>
          </a:xfrm>
        </p:spPr>
        <p:txBody>
          <a:bodyPr/>
          <a:lstStyle/>
          <a:p>
            <a:r>
              <a:rPr lang="ru-RU" sz="3600" dirty="0" smtClean="0"/>
              <a:t>КІРОВОГРАДСЬКА ОБЛАСТЬ</a:t>
            </a:r>
            <a:endParaRPr lang="ru-RU" sz="3600" dirty="0"/>
          </a:p>
        </p:txBody>
      </p:sp>
      <p:sp>
        <p:nvSpPr>
          <p:cNvPr id="3" name="Подзаголовок 2"/>
          <p:cNvSpPr>
            <a:spLocks noGrp="1"/>
          </p:cNvSpPr>
          <p:nvPr>
            <p:ph type="subTitle" idx="1"/>
          </p:nvPr>
        </p:nvSpPr>
        <p:spPr/>
        <p:txBody>
          <a:bodyPr>
            <a:normAutofit fontScale="77500" lnSpcReduction="20000"/>
          </a:bodyPr>
          <a:lstStyle/>
          <a:p>
            <a:r>
              <a:rPr lang="ru-RU" dirty="0"/>
              <a:t>ДО 75-РІЧЧЯ СТВОРЕННЯ КІРОВОГРАДСЬКОЇ ОБЛАСТІ</a:t>
            </a:r>
          </a:p>
          <a:p>
            <a:r>
              <a:rPr lang="ru-RU" dirty="0" err="1"/>
              <a:t>презентацію</a:t>
            </a:r>
            <a:r>
              <a:rPr lang="ru-RU" dirty="0"/>
              <a:t> створила </a:t>
            </a:r>
            <a:r>
              <a:rPr lang="ru-RU" dirty="0" err="1"/>
              <a:t>вчитель</a:t>
            </a:r>
            <a:r>
              <a:rPr lang="ru-RU" dirty="0"/>
              <a:t> математики та </a:t>
            </a:r>
            <a:r>
              <a:rPr lang="ru-RU" dirty="0" err="1"/>
              <a:t>інформатики</a:t>
            </a:r>
            <a:endParaRPr lang="ru-RU" dirty="0"/>
          </a:p>
          <a:p>
            <a:r>
              <a:rPr lang="ru-RU" dirty="0"/>
              <a:t>НВК: ЗОШ №34 м. </a:t>
            </a:r>
            <a:r>
              <a:rPr lang="ru-RU" dirty="0" err="1"/>
              <a:t>Кіровограда</a:t>
            </a:r>
            <a:endParaRPr lang="ru-RU" dirty="0"/>
          </a:p>
          <a:p>
            <a:r>
              <a:rPr lang="ru-RU" dirty="0" err="1"/>
              <a:t>Кудря</a:t>
            </a:r>
            <a:r>
              <a:rPr lang="ru-RU" dirty="0"/>
              <a:t> П. В.</a:t>
            </a:r>
          </a:p>
        </p:txBody>
      </p:sp>
    </p:spTree>
    <p:extLst>
      <p:ext uri="{BB962C8B-B14F-4D97-AF65-F5344CB8AC3E}">
        <p14:creationId xmlns="" xmlns:p14="http://schemas.microsoft.com/office/powerpoint/2010/main" val="1351651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 За </a:t>
            </a:r>
            <a:r>
              <a:rPr lang="ru-RU" dirty="0" err="1" smtClean="0"/>
              <a:t>цим</a:t>
            </a:r>
            <a:r>
              <a:rPr lang="ru-RU" dirty="0" smtClean="0"/>
              <a:t> Указом до </a:t>
            </a:r>
            <a:r>
              <a:rPr lang="ru-RU" dirty="0" err="1" smtClean="0"/>
              <a:t>Кіровоградської</a:t>
            </a:r>
            <a:r>
              <a:rPr lang="ru-RU" dirty="0" smtClean="0"/>
              <a:t> </a:t>
            </a:r>
            <a:r>
              <a:rPr lang="ru-RU" dirty="0" err="1" smtClean="0"/>
              <a:t>області</a:t>
            </a:r>
            <a:r>
              <a:rPr lang="ru-RU" dirty="0" smtClean="0"/>
              <a:t> </a:t>
            </a:r>
            <a:r>
              <a:rPr lang="ru-RU" dirty="0" err="1" smtClean="0"/>
              <a:t>увійшли</a:t>
            </a:r>
            <a:r>
              <a:rPr lang="ru-RU" dirty="0" smtClean="0"/>
              <a:t>:</a:t>
            </a:r>
            <a:br>
              <a:rPr lang="ru-RU" dirty="0" smtClean="0"/>
            </a:br>
            <a:endParaRPr lang="ru-RU" dirty="0"/>
          </a:p>
        </p:txBody>
      </p:sp>
      <p:sp>
        <p:nvSpPr>
          <p:cNvPr id="5" name="Содержимое 4"/>
          <p:cNvSpPr>
            <a:spLocks noGrp="1"/>
          </p:cNvSpPr>
          <p:nvPr>
            <p:ph idx="1"/>
          </p:nvPr>
        </p:nvSpPr>
        <p:spPr/>
        <p:txBody>
          <a:bodyPr>
            <a:normAutofit/>
          </a:bodyPr>
          <a:lstStyle/>
          <a:p>
            <a:r>
              <a:rPr lang="ru-RU" sz="3200" dirty="0" smtClean="0"/>
              <a:t> </a:t>
            </a:r>
            <a:r>
              <a:rPr lang="ru-RU" sz="3200" b="1" dirty="0" err="1" smtClean="0"/>
              <a:t>місто</a:t>
            </a:r>
            <a:r>
              <a:rPr lang="ru-RU" sz="3200" b="1" dirty="0" smtClean="0"/>
              <a:t> </a:t>
            </a:r>
            <a:r>
              <a:rPr lang="ru-RU" sz="3200" b="1" dirty="0" err="1" smtClean="0"/>
              <a:t>Кіровоград</a:t>
            </a:r>
            <a:r>
              <a:rPr lang="ru-RU" sz="3200" b="1" dirty="0" smtClean="0"/>
              <a:t>, </a:t>
            </a:r>
            <a:r>
              <a:rPr lang="ru-RU" sz="3200" dirty="0" err="1" smtClean="0"/>
              <a:t>Аджамський</a:t>
            </a:r>
            <a:r>
              <a:rPr lang="ru-RU" sz="3200" dirty="0" smtClean="0"/>
              <a:t>, </a:t>
            </a:r>
            <a:r>
              <a:rPr lang="ru-RU" sz="3200" dirty="0" err="1" smtClean="0"/>
              <a:t>Бобринецький</a:t>
            </a:r>
            <a:r>
              <a:rPr lang="ru-RU" sz="3200" dirty="0" smtClean="0"/>
              <a:t>, </a:t>
            </a:r>
            <a:r>
              <a:rPr lang="ru-RU" sz="3200" dirty="0" err="1" smtClean="0"/>
              <a:t>Витязівський</a:t>
            </a:r>
            <a:r>
              <a:rPr lang="ru-RU" sz="3200" dirty="0" smtClean="0"/>
              <a:t>, </a:t>
            </a:r>
            <a:r>
              <a:rPr lang="ru-RU" sz="3200" dirty="0" err="1" smtClean="0"/>
              <a:t>Долинський</a:t>
            </a:r>
            <a:r>
              <a:rPr lang="ru-RU" sz="3200" dirty="0" smtClean="0"/>
              <a:t>, </a:t>
            </a:r>
            <a:r>
              <a:rPr lang="ru-RU" sz="3200" dirty="0" err="1" smtClean="0"/>
              <a:t>Єлисаветградківський</a:t>
            </a:r>
            <a:r>
              <a:rPr lang="ru-RU" sz="3200" dirty="0" smtClean="0"/>
              <a:t>, </a:t>
            </a:r>
            <a:r>
              <a:rPr lang="ru-RU" sz="3200" dirty="0" err="1" smtClean="0"/>
              <a:t>Знам'янський</a:t>
            </a:r>
            <a:r>
              <a:rPr lang="ru-RU" sz="3200" dirty="0" smtClean="0"/>
              <a:t>, </a:t>
            </a:r>
            <a:r>
              <a:rPr lang="ru-RU" sz="3200" dirty="0" err="1" smtClean="0"/>
              <a:t>Кіровоградський</a:t>
            </a:r>
            <a:r>
              <a:rPr lang="ru-RU" sz="3200" dirty="0" smtClean="0"/>
              <a:t> </a:t>
            </a:r>
            <a:r>
              <a:rPr lang="ru-RU" sz="3200" dirty="0" err="1" smtClean="0"/>
              <a:t>сільский</a:t>
            </a:r>
            <a:r>
              <a:rPr lang="ru-RU" sz="3200" dirty="0" smtClean="0"/>
              <a:t>, </a:t>
            </a:r>
            <a:r>
              <a:rPr lang="ru-RU" sz="3200" dirty="0" err="1" smtClean="0"/>
              <a:t>Компаніївський</a:t>
            </a:r>
            <a:r>
              <a:rPr lang="ru-RU" sz="3200" dirty="0" smtClean="0"/>
              <a:t>, </a:t>
            </a:r>
            <a:r>
              <a:rPr lang="ru-RU" sz="3200" dirty="0" err="1" smtClean="0"/>
              <a:t>Новгородківський</a:t>
            </a:r>
            <a:r>
              <a:rPr lang="ru-RU" sz="3200" dirty="0" smtClean="0"/>
              <a:t>, </a:t>
            </a:r>
            <a:r>
              <a:rPr lang="ru-RU" sz="3200" dirty="0" err="1" smtClean="0"/>
              <a:t>Новопразький</a:t>
            </a:r>
            <a:r>
              <a:rPr lang="ru-RU" sz="3200" dirty="0" smtClean="0"/>
              <a:t>, </a:t>
            </a:r>
            <a:r>
              <a:rPr lang="ru-RU" sz="3200" dirty="0" err="1" smtClean="0"/>
              <a:t>Олександрійський</a:t>
            </a:r>
            <a:r>
              <a:rPr lang="ru-RU" sz="3200" dirty="0" smtClean="0"/>
              <a:t>, </a:t>
            </a:r>
            <a:r>
              <a:rPr lang="ru-RU" sz="3200" dirty="0" err="1" smtClean="0"/>
              <a:t>Петрівський</a:t>
            </a:r>
            <a:r>
              <a:rPr lang="ru-RU" sz="3200" dirty="0" smtClean="0"/>
              <a:t>, </a:t>
            </a:r>
            <a:r>
              <a:rPr lang="ru-RU" sz="3200" dirty="0" err="1" smtClean="0"/>
              <a:t>Устинівський</a:t>
            </a:r>
            <a:r>
              <a:rPr lang="ru-RU" sz="3200" dirty="0" smtClean="0"/>
              <a:t> </a:t>
            </a:r>
            <a:r>
              <a:rPr lang="ru-RU" sz="3200" b="1" dirty="0" err="1" smtClean="0"/>
              <a:t>райони</a:t>
            </a:r>
            <a:r>
              <a:rPr lang="ru-RU" sz="3200" b="1" dirty="0" smtClean="0"/>
              <a:t> </a:t>
            </a:r>
            <a:r>
              <a:rPr lang="ru-RU" sz="3200" b="1" dirty="0" err="1" smtClean="0"/>
              <a:t>Миколаївської</a:t>
            </a:r>
            <a:r>
              <a:rPr lang="ru-RU" sz="3200" b="1" dirty="0" smtClean="0"/>
              <a:t> </a:t>
            </a:r>
            <a:r>
              <a:rPr lang="ru-RU" sz="3200" b="1" dirty="0" err="1" smtClean="0"/>
              <a:t>області</a:t>
            </a:r>
            <a:r>
              <a:rPr lang="ru-RU" sz="3200" b="1" dirty="0" smtClean="0"/>
              <a:t>;</a:t>
            </a:r>
          </a:p>
          <a:p>
            <a:endParaRPr lang="ru-RU"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95402" y="982132"/>
            <a:ext cx="9601196" cy="4707468"/>
          </a:xfrm>
        </p:spPr>
        <p:txBody>
          <a:bodyPr>
            <a:normAutofit fontScale="90000"/>
          </a:bodyPr>
          <a:lstStyle/>
          <a:p>
            <a:r>
              <a:rPr lang="ru-RU" dirty="0" smtClean="0"/>
              <a:t> </a:t>
            </a:r>
            <a:r>
              <a:rPr lang="ru-RU" dirty="0" err="1" smtClean="0"/>
              <a:t>Великовисківський</a:t>
            </a:r>
            <a:r>
              <a:rPr lang="ru-RU" dirty="0" smtClean="0"/>
              <a:t>, </a:t>
            </a:r>
            <a:r>
              <a:rPr lang="ru-RU" dirty="0" err="1" smtClean="0"/>
              <a:t>Добровеличківський</a:t>
            </a:r>
            <a:r>
              <a:rPr lang="ru-RU" dirty="0" smtClean="0"/>
              <a:t>, </a:t>
            </a:r>
            <a:r>
              <a:rPr lang="ru-RU" dirty="0" err="1" smtClean="0"/>
              <a:t>Маловисківський</a:t>
            </a:r>
            <a:r>
              <a:rPr lang="ru-RU" dirty="0" smtClean="0"/>
              <a:t>, </a:t>
            </a:r>
            <a:r>
              <a:rPr lang="ru-RU" dirty="0" err="1" smtClean="0"/>
              <a:t>Новоархангельський</a:t>
            </a:r>
            <a:r>
              <a:rPr lang="ru-RU" dirty="0" smtClean="0"/>
              <a:t>, </a:t>
            </a:r>
            <a:r>
              <a:rPr lang="ru-RU" dirty="0" err="1" smtClean="0"/>
              <a:t>Новомиргородський</a:t>
            </a:r>
            <a:r>
              <a:rPr lang="ru-RU" dirty="0" smtClean="0"/>
              <a:t>, </a:t>
            </a:r>
            <a:r>
              <a:rPr lang="ru-RU" dirty="0" err="1" smtClean="0"/>
              <a:t>Новоукраїнський</a:t>
            </a:r>
            <a:r>
              <a:rPr lang="ru-RU" dirty="0" smtClean="0"/>
              <a:t>, </a:t>
            </a:r>
            <a:r>
              <a:rPr lang="ru-RU" dirty="0" err="1" smtClean="0"/>
              <a:t>Піщанобрідський</a:t>
            </a:r>
            <a:r>
              <a:rPr lang="ru-RU" dirty="0" smtClean="0"/>
              <a:t>, </a:t>
            </a:r>
            <a:r>
              <a:rPr lang="ru-RU" dirty="0" err="1" smtClean="0"/>
              <a:t>Рівнянський</a:t>
            </a:r>
            <a:r>
              <a:rPr lang="ru-RU" dirty="0" smtClean="0"/>
              <a:t>, </a:t>
            </a:r>
            <a:r>
              <a:rPr lang="ru-RU" dirty="0" err="1" smtClean="0"/>
              <a:t>Тишківський</a:t>
            </a:r>
            <a:r>
              <a:rPr lang="ru-RU" dirty="0" smtClean="0"/>
              <a:t>, </a:t>
            </a:r>
            <a:r>
              <a:rPr lang="ru-RU" dirty="0" err="1" smtClean="0"/>
              <a:t>Хмелівський</a:t>
            </a:r>
            <a:r>
              <a:rPr lang="en-US" dirty="0" smtClean="0"/>
              <a:t/>
            </a:r>
            <a:br>
              <a:rPr lang="en-US" dirty="0" smtClean="0"/>
            </a:br>
            <a:r>
              <a:rPr lang="ru-RU" b="1" dirty="0" err="1" smtClean="0"/>
              <a:t>райони</a:t>
            </a:r>
            <a:r>
              <a:rPr lang="ru-RU" b="1" dirty="0" smtClean="0"/>
              <a:t> </a:t>
            </a:r>
            <a:r>
              <a:rPr lang="ru-RU" b="1" dirty="0" err="1" smtClean="0"/>
              <a:t>Одеської</a:t>
            </a:r>
            <a:r>
              <a:rPr lang="ru-RU" b="1" dirty="0" smtClean="0"/>
              <a:t> </a:t>
            </a:r>
            <a:r>
              <a:rPr lang="ru-RU" b="1" dirty="0" err="1" smtClean="0"/>
              <a:t>області</a:t>
            </a:r>
            <a:r>
              <a:rPr lang="ru-RU" b="1" dirty="0" smtClean="0"/>
              <a:t>;</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4748108"/>
          </a:xfrm>
        </p:spPr>
        <p:txBody>
          <a:bodyPr/>
          <a:lstStyle/>
          <a:p>
            <a:r>
              <a:rPr lang="ru-RU" dirty="0" err="1" smtClean="0"/>
              <a:t>Златопільський</a:t>
            </a:r>
            <a:r>
              <a:rPr lang="ru-RU" dirty="0" smtClean="0"/>
              <a:t>, </a:t>
            </a:r>
            <a:r>
              <a:rPr lang="ru-RU" dirty="0" err="1" smtClean="0"/>
              <a:t>Кам'янський</a:t>
            </a:r>
            <a:r>
              <a:rPr lang="ru-RU" dirty="0" smtClean="0"/>
              <a:t>, </a:t>
            </a:r>
            <a:r>
              <a:rPr lang="ru-RU" dirty="0" err="1" smtClean="0"/>
              <a:t>Олександрівський</a:t>
            </a:r>
            <a:r>
              <a:rPr lang="ru-RU" dirty="0" smtClean="0"/>
              <a:t>, </a:t>
            </a:r>
            <a:r>
              <a:rPr lang="ru-RU" dirty="0" err="1" smtClean="0"/>
              <a:t>Підвисоцький</a:t>
            </a:r>
            <a:r>
              <a:rPr lang="ru-RU" dirty="0" smtClean="0"/>
              <a:t>, </a:t>
            </a:r>
            <a:r>
              <a:rPr lang="ru-RU" dirty="0" err="1" smtClean="0"/>
              <a:t>Чигиринський</a:t>
            </a:r>
            <a:r>
              <a:rPr lang="en-US" dirty="0" smtClean="0"/>
              <a:t/>
            </a:r>
            <a:br>
              <a:rPr lang="en-US" dirty="0" smtClean="0"/>
            </a:br>
            <a:r>
              <a:rPr lang="ru-RU" b="1" dirty="0" err="1" smtClean="0"/>
              <a:t>райони</a:t>
            </a:r>
            <a:r>
              <a:rPr lang="ru-RU" b="1" dirty="0" smtClean="0"/>
              <a:t> </a:t>
            </a:r>
            <a:r>
              <a:rPr lang="ru-RU" b="1" dirty="0" err="1" smtClean="0"/>
              <a:t>Київської</a:t>
            </a:r>
            <a:r>
              <a:rPr lang="ru-RU" b="1" dirty="0" smtClean="0"/>
              <a:t> </a:t>
            </a:r>
            <a:r>
              <a:rPr lang="ru-RU" b="1" dirty="0" err="1" smtClean="0"/>
              <a:t>області</a:t>
            </a:r>
            <a:r>
              <a:rPr lang="ru-RU" b="1" dirty="0" smtClean="0"/>
              <a:t>;</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4930988"/>
          </a:xfrm>
        </p:spPr>
        <p:txBody>
          <a:bodyPr/>
          <a:lstStyle/>
          <a:p>
            <a:r>
              <a:rPr lang="ru-RU" dirty="0" err="1" smtClean="0"/>
              <a:t>Новогеоргіївський</a:t>
            </a:r>
            <a:r>
              <a:rPr lang="ru-RU" dirty="0" smtClean="0"/>
              <a:t> </a:t>
            </a:r>
            <a:r>
              <a:rPr lang="ru-RU" dirty="0" err="1" smtClean="0"/>
              <a:t>і</a:t>
            </a:r>
            <a:r>
              <a:rPr lang="ru-RU" dirty="0" smtClean="0"/>
              <a:t> </a:t>
            </a:r>
            <a:r>
              <a:rPr lang="ru-RU" dirty="0" err="1" smtClean="0"/>
              <a:t>Онуфріївський</a:t>
            </a:r>
            <a:r>
              <a:rPr lang="ru-RU" dirty="0" smtClean="0"/>
              <a:t> </a:t>
            </a:r>
            <a:r>
              <a:rPr lang="ru-RU" b="1" dirty="0" err="1" smtClean="0"/>
              <a:t>райони</a:t>
            </a:r>
            <a:r>
              <a:rPr lang="ru-RU" b="1" dirty="0" smtClean="0"/>
              <a:t> </a:t>
            </a:r>
            <a:r>
              <a:rPr lang="ru-RU" b="1" dirty="0" err="1" smtClean="0"/>
              <a:t>Полтавської</a:t>
            </a:r>
            <a:r>
              <a:rPr lang="ru-RU" b="1" dirty="0" smtClean="0"/>
              <a:t> </a:t>
            </a:r>
            <a:r>
              <a:rPr lang="ru-RU" b="1" dirty="0" err="1" smtClean="0"/>
              <a:t>області</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5032588"/>
          </a:xfrm>
        </p:spPr>
        <p:txBody>
          <a:bodyPr/>
          <a:lstStyle/>
          <a:p>
            <a:r>
              <a:rPr lang="ru-RU" dirty="0" smtClean="0"/>
              <a:t>Таким чином, </a:t>
            </a:r>
            <a:r>
              <a:rPr lang="ru-RU" dirty="0" err="1" smtClean="0"/>
              <a:t>з</a:t>
            </a:r>
            <a:r>
              <a:rPr lang="ru-RU" dirty="0" smtClean="0"/>
              <a:t> моменту </a:t>
            </a:r>
            <a:r>
              <a:rPr lang="ru-RU" dirty="0" err="1" smtClean="0"/>
              <a:t>утворення</a:t>
            </a:r>
            <a:r>
              <a:rPr lang="ru-RU" dirty="0" smtClean="0"/>
              <a:t> </a:t>
            </a:r>
            <a:r>
              <a:rPr lang="ru-RU" dirty="0" err="1" smtClean="0"/>
              <a:t>нашої</a:t>
            </a:r>
            <a:r>
              <a:rPr lang="ru-RU" dirty="0" smtClean="0"/>
              <a:t> </a:t>
            </a:r>
            <a:r>
              <a:rPr lang="ru-RU" dirty="0" err="1" smtClean="0"/>
              <a:t>області</a:t>
            </a:r>
            <a:r>
              <a:rPr lang="ru-RU" dirty="0" smtClean="0"/>
              <a:t> </a:t>
            </a:r>
            <a:r>
              <a:rPr lang="ru-RU" dirty="0" err="1" smtClean="0"/>
              <a:t>її</a:t>
            </a:r>
            <a:r>
              <a:rPr lang="ru-RU" dirty="0" smtClean="0"/>
              <a:t> </a:t>
            </a:r>
            <a:r>
              <a:rPr lang="ru-RU" dirty="0" err="1" smtClean="0"/>
              <a:t>адміністративний</a:t>
            </a:r>
            <a:r>
              <a:rPr lang="ru-RU" dirty="0" smtClean="0"/>
              <a:t> </a:t>
            </a:r>
            <a:r>
              <a:rPr lang="ru-RU" dirty="0" err="1" smtClean="0"/>
              <a:t>устрій</a:t>
            </a:r>
            <a:r>
              <a:rPr lang="ru-RU" dirty="0" smtClean="0"/>
              <a:t> </a:t>
            </a:r>
            <a:r>
              <a:rPr lang="ru-RU" dirty="0" err="1" smtClean="0"/>
              <a:t>складався</a:t>
            </a:r>
            <a:r>
              <a:rPr lang="ru-RU" dirty="0" smtClean="0"/>
              <a:t> </a:t>
            </a:r>
            <a:r>
              <a:rPr lang="ru-RU" dirty="0" err="1" smtClean="0"/>
              <a:t>із</a:t>
            </a:r>
            <a:r>
              <a:rPr lang="ru-RU" dirty="0" smtClean="0"/>
              <a:t> </a:t>
            </a:r>
            <a:r>
              <a:rPr lang="ru-RU" b="1" dirty="0" smtClean="0"/>
              <a:t>30 </a:t>
            </a:r>
            <a:r>
              <a:rPr lang="ru-RU" b="1" dirty="0" err="1" smtClean="0"/>
              <a:t>районів</a:t>
            </a:r>
            <a:r>
              <a:rPr lang="ru-RU" b="1" dirty="0" smtClean="0"/>
              <a:t> </a:t>
            </a:r>
            <a:r>
              <a:rPr lang="ru-RU" b="1" dirty="0" err="1" smtClean="0"/>
              <a:t>і</a:t>
            </a:r>
            <a:r>
              <a:rPr lang="ru-RU" b="1" dirty="0" smtClean="0"/>
              <a:t> </a:t>
            </a:r>
            <a:r>
              <a:rPr lang="ru-RU" b="1" dirty="0" err="1" smtClean="0"/>
              <a:t>Кіровограда</a:t>
            </a:r>
            <a:r>
              <a:rPr lang="ru-RU" dirty="0" smtClean="0"/>
              <a:t>, як </a:t>
            </a:r>
            <a:r>
              <a:rPr lang="ru-RU" dirty="0" err="1" smtClean="0"/>
              <a:t>міста</a:t>
            </a:r>
            <a:r>
              <a:rPr lang="ru-RU" dirty="0" smtClean="0"/>
              <a:t> </a:t>
            </a:r>
            <a:r>
              <a:rPr lang="ru-RU" dirty="0" err="1" smtClean="0"/>
              <a:t>обласного</a:t>
            </a:r>
            <a:r>
              <a:rPr lang="ru-RU" dirty="0" smtClean="0"/>
              <a:t> </a:t>
            </a:r>
            <a:r>
              <a:rPr lang="ru-RU" dirty="0" err="1" smtClean="0"/>
              <a:t>значення</a:t>
            </a:r>
            <a:r>
              <a:rPr lang="ru-RU" dirty="0" smtClean="0"/>
              <a:t>.</a:t>
            </a:r>
            <a:br>
              <a:rPr lang="ru-RU" dirty="0" smtClean="0"/>
            </a:b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5082" y="1327572"/>
            <a:ext cx="9601196" cy="5073228"/>
          </a:xfrm>
        </p:spPr>
        <p:txBody>
          <a:bodyPr>
            <a:noAutofit/>
          </a:bodyPr>
          <a:lstStyle/>
          <a:p>
            <a:r>
              <a:rPr lang="ru-RU" sz="3800" dirty="0" smtClean="0"/>
              <a:t> </a:t>
            </a:r>
            <a:r>
              <a:rPr lang="ru-RU" sz="3800" dirty="0" smtClean="0"/>
              <a:t>З </a:t>
            </a:r>
            <a:r>
              <a:rPr lang="ru-RU" sz="3800" dirty="0" err="1" smtClean="0"/>
              <a:t>Олександрійського</a:t>
            </a:r>
            <a:r>
              <a:rPr lang="ru-RU" sz="3800" dirty="0" smtClean="0"/>
              <a:t> району </a:t>
            </a:r>
            <a:r>
              <a:rPr lang="ru-RU" sz="3800" dirty="0" err="1" smtClean="0"/>
              <a:t>згідно</a:t>
            </a:r>
            <a:r>
              <a:rPr lang="ru-RU" sz="3800" dirty="0" smtClean="0"/>
              <a:t> Постанови </a:t>
            </a:r>
            <a:r>
              <a:rPr lang="ru-RU" sz="3800" dirty="0" err="1" smtClean="0"/>
              <a:t>Оргкомітету</a:t>
            </a:r>
            <a:r>
              <a:rPr lang="ru-RU" sz="3800" dirty="0" smtClean="0"/>
              <a:t> </a:t>
            </a:r>
            <a:r>
              <a:rPr lang="ru-RU" sz="3800" dirty="0" err="1" smtClean="0"/>
              <a:t>Верховної</a:t>
            </a:r>
            <a:r>
              <a:rPr lang="ru-RU" sz="3800" dirty="0" smtClean="0"/>
              <a:t> Ради УРСР по </a:t>
            </a:r>
            <a:r>
              <a:rPr lang="ru-RU" sz="3800" dirty="0" err="1" smtClean="0"/>
              <a:t>Кіровоградській</a:t>
            </a:r>
            <a:r>
              <a:rPr lang="ru-RU" sz="3800" dirty="0" smtClean="0"/>
              <a:t> </a:t>
            </a:r>
            <a:r>
              <a:rPr lang="ru-RU" sz="3800" dirty="0" err="1" smtClean="0"/>
              <a:t>області</a:t>
            </a:r>
            <a:r>
              <a:rPr lang="ru-RU" sz="3800" dirty="0" smtClean="0"/>
              <a:t> </a:t>
            </a:r>
            <a:r>
              <a:rPr lang="ru-RU" sz="3800" dirty="0" err="1" smtClean="0"/>
              <a:t>від</a:t>
            </a:r>
            <a:r>
              <a:rPr lang="ru-RU" sz="3800" dirty="0" smtClean="0"/>
              <a:t> 28 </a:t>
            </a:r>
            <a:r>
              <a:rPr lang="ru-RU" sz="3800" dirty="0" err="1" smtClean="0"/>
              <a:t>січня</a:t>
            </a:r>
            <a:r>
              <a:rPr lang="ru-RU" sz="3800" dirty="0" smtClean="0"/>
              <a:t> 1939 року «Про </a:t>
            </a:r>
            <a:r>
              <a:rPr lang="ru-RU" sz="3800" dirty="0" err="1" smtClean="0"/>
              <a:t>розукрупнення</a:t>
            </a:r>
            <a:r>
              <a:rPr lang="ru-RU" sz="3800" dirty="0" smtClean="0"/>
              <a:t> </a:t>
            </a:r>
            <a:r>
              <a:rPr lang="ru-RU" sz="3800" dirty="0" err="1" smtClean="0"/>
              <a:t>Олександрійського</a:t>
            </a:r>
            <a:r>
              <a:rPr lang="ru-RU" sz="3800" dirty="0" smtClean="0"/>
              <a:t> району</a:t>
            </a:r>
            <a:r>
              <a:rPr lang="ru-RU" sz="3800" dirty="0" smtClean="0"/>
              <a:t>»</a:t>
            </a:r>
            <a:r>
              <a:rPr lang="ru-RU" sz="3800" dirty="0" smtClean="0"/>
              <a:t> </a:t>
            </a:r>
            <a:r>
              <a:rPr lang="ru-RU" sz="3800" dirty="0" err="1" smtClean="0"/>
              <a:t>виділився</a:t>
            </a:r>
            <a:r>
              <a:rPr lang="ru-RU" sz="3800" dirty="0" smtClean="0"/>
              <a:t> </a:t>
            </a:r>
            <a:r>
              <a:rPr lang="ru-RU" sz="3800" dirty="0" err="1" smtClean="0"/>
              <a:t>Червонокам'янський</a:t>
            </a:r>
            <a:r>
              <a:rPr lang="ru-RU" sz="3800" dirty="0" smtClean="0"/>
              <a:t> район, </a:t>
            </a:r>
            <a:r>
              <a:rPr lang="ru-RU" sz="3800" dirty="0" err="1" smtClean="0"/>
              <a:t>але</a:t>
            </a:r>
            <a:r>
              <a:rPr lang="ru-RU" sz="3800" dirty="0" smtClean="0"/>
              <a:t> </a:t>
            </a:r>
            <a:r>
              <a:rPr lang="ru-RU" sz="3800" dirty="0" err="1" smtClean="0"/>
              <a:t>відповідний</a:t>
            </a:r>
            <a:r>
              <a:rPr lang="ru-RU" sz="3800" dirty="0" smtClean="0"/>
              <a:t> Указ </a:t>
            </a:r>
            <a:r>
              <a:rPr lang="ru-RU" sz="3800" dirty="0" err="1" smtClean="0"/>
              <a:t>Президії</a:t>
            </a:r>
            <a:r>
              <a:rPr lang="ru-RU" sz="3800" dirty="0" smtClean="0"/>
              <a:t> </a:t>
            </a:r>
            <a:r>
              <a:rPr lang="ru-RU" sz="3800" dirty="0" err="1" smtClean="0"/>
              <a:t>Верховної</a:t>
            </a:r>
            <a:r>
              <a:rPr lang="ru-RU" sz="3800" dirty="0" smtClean="0"/>
              <a:t> Ради УРСР </a:t>
            </a:r>
            <a:r>
              <a:rPr lang="ru-RU" sz="3800" dirty="0" err="1" smtClean="0"/>
              <a:t>вийшов</a:t>
            </a:r>
            <a:r>
              <a:rPr lang="ru-RU" sz="3800" dirty="0" smtClean="0"/>
              <a:t> </a:t>
            </a:r>
            <a:r>
              <a:rPr lang="ru-RU" sz="3800" dirty="0" err="1" smtClean="0"/>
              <a:t>тільки</a:t>
            </a:r>
            <a:r>
              <a:rPr lang="ru-RU" sz="3800" dirty="0" smtClean="0"/>
              <a:t> 17 </a:t>
            </a:r>
            <a:r>
              <a:rPr lang="ru-RU" sz="3800" dirty="0" err="1" smtClean="0"/>
              <a:t>січня</a:t>
            </a:r>
            <a:r>
              <a:rPr lang="ru-RU" sz="3800" dirty="0" smtClean="0"/>
              <a:t> 1945 року, тому в документах </a:t>
            </a:r>
            <a:r>
              <a:rPr lang="ru-RU" sz="3800" dirty="0" err="1" smtClean="0"/>
              <a:t>воєнного</a:t>
            </a:r>
            <a:r>
              <a:rPr lang="ru-RU" sz="3800" dirty="0" smtClean="0"/>
              <a:t> </a:t>
            </a:r>
            <a:r>
              <a:rPr lang="ru-RU" sz="3800" dirty="0" err="1" smtClean="0"/>
              <a:t>періоду</a:t>
            </a:r>
            <a:r>
              <a:rPr lang="ru-RU" sz="3800" dirty="0" smtClean="0"/>
              <a:t> </a:t>
            </a:r>
            <a:r>
              <a:rPr lang="ru-RU" sz="3800" dirty="0" err="1" smtClean="0"/>
              <a:t>він</a:t>
            </a:r>
            <a:r>
              <a:rPr lang="ru-RU" sz="3800" dirty="0" smtClean="0"/>
              <a:t> не </a:t>
            </a:r>
            <a:r>
              <a:rPr lang="ru-RU" sz="3800" dirty="0" err="1" smtClean="0"/>
              <a:t>фігурує</a:t>
            </a:r>
            <a:r>
              <a:rPr lang="ru-RU" sz="3800" dirty="0" smtClean="0"/>
              <a:t>.</a:t>
            </a:r>
            <a:br>
              <a:rPr lang="ru-RU" sz="3800" dirty="0" smtClean="0"/>
            </a:br>
            <a:endParaRPr lang="ru-RU" sz="3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4301068"/>
          </a:xfrm>
        </p:spPr>
        <p:txBody>
          <a:bodyPr/>
          <a:lstStyle/>
          <a:p>
            <a:r>
              <a:rPr lang="ru-RU" dirty="0" smtClean="0"/>
              <a:t>Велика </a:t>
            </a:r>
            <a:r>
              <a:rPr lang="ru-RU" dirty="0" err="1" smtClean="0"/>
              <a:t>Радянська</a:t>
            </a:r>
            <a:r>
              <a:rPr lang="ru-RU" dirty="0" smtClean="0"/>
              <a:t> </a:t>
            </a:r>
            <a:r>
              <a:rPr lang="ru-RU" dirty="0" err="1" smtClean="0"/>
              <a:t>Енциклопедія</a:t>
            </a:r>
            <a:r>
              <a:rPr lang="ru-RU" dirty="0" smtClean="0"/>
              <a:t> у 1953 </a:t>
            </a:r>
            <a:r>
              <a:rPr lang="ru-RU" dirty="0" err="1" smtClean="0"/>
              <a:t>році</a:t>
            </a:r>
            <a:r>
              <a:rPr lang="ru-RU" dirty="0" smtClean="0"/>
              <a:t> </a:t>
            </a:r>
            <a:r>
              <a:rPr lang="ru-RU" dirty="0" err="1" smtClean="0"/>
              <a:t>подає</a:t>
            </a:r>
            <a:r>
              <a:rPr lang="ru-RU" dirty="0" smtClean="0"/>
              <a:t> склад </a:t>
            </a:r>
            <a:r>
              <a:rPr lang="ru-RU" dirty="0" err="1" smtClean="0"/>
              <a:t>Кіровоградської</a:t>
            </a:r>
            <a:r>
              <a:rPr lang="ru-RU" dirty="0" smtClean="0"/>
              <a:t> </a:t>
            </a:r>
            <a:r>
              <a:rPr lang="ru-RU" dirty="0" err="1" smtClean="0"/>
              <a:t>області</a:t>
            </a:r>
            <a:r>
              <a:rPr lang="ru-RU" dirty="0" smtClean="0"/>
              <a:t> у </a:t>
            </a:r>
            <a:r>
              <a:rPr lang="ru-RU" dirty="0" err="1" smtClean="0"/>
              <a:t>кількості</a:t>
            </a:r>
            <a:r>
              <a:rPr lang="ru-RU" dirty="0" smtClean="0"/>
              <a:t> З1-го району. </a:t>
            </a:r>
            <a:r>
              <a:rPr lang="ru-RU" dirty="0" err="1" smtClean="0"/>
              <a:t>Такий</a:t>
            </a:r>
            <a:r>
              <a:rPr lang="ru-RU" dirty="0" smtClean="0"/>
              <a:t> склад </a:t>
            </a:r>
            <a:r>
              <a:rPr lang="ru-RU" dirty="0" err="1" smtClean="0"/>
              <a:t>області</a:t>
            </a:r>
            <a:r>
              <a:rPr lang="ru-RU" dirty="0" smtClean="0"/>
              <a:t> </a:t>
            </a:r>
            <a:r>
              <a:rPr lang="ru-RU" dirty="0" err="1" smtClean="0"/>
              <a:t>зберігався</a:t>
            </a:r>
            <a:r>
              <a:rPr lang="ru-RU" dirty="0" smtClean="0"/>
              <a:t> до 1954 року.</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4362028"/>
          </a:xfrm>
        </p:spPr>
        <p:txBody>
          <a:bodyPr>
            <a:normAutofit fontScale="90000"/>
          </a:bodyPr>
          <a:lstStyle/>
          <a:p>
            <a:r>
              <a:rPr lang="ru-RU" dirty="0" smtClean="0"/>
              <a:t>У </a:t>
            </a:r>
            <a:r>
              <a:rPr lang="ru-RU" dirty="0" smtClean="0"/>
              <a:t>1954 </a:t>
            </a:r>
            <a:r>
              <a:rPr lang="ru-RU" dirty="0" smtClean="0"/>
              <a:t>року, на </a:t>
            </a:r>
            <a:r>
              <a:rPr lang="ru-RU" dirty="0" err="1" smtClean="0"/>
              <a:t>підставі</a:t>
            </a:r>
            <a:r>
              <a:rPr lang="ru-RU" dirty="0" smtClean="0"/>
              <a:t> </a:t>
            </a:r>
            <a:r>
              <a:rPr lang="ru-RU" dirty="0" smtClean="0"/>
              <a:t>Указ</a:t>
            </a:r>
            <a:r>
              <a:rPr lang="uk-UA" dirty="0" err="1" smtClean="0"/>
              <a:t>ів</a:t>
            </a:r>
            <a:r>
              <a:rPr lang="ru-RU" dirty="0" smtClean="0"/>
              <a:t> </a:t>
            </a:r>
            <a:r>
              <a:rPr lang="ru-RU" dirty="0" err="1" smtClean="0"/>
              <a:t>Президії</a:t>
            </a:r>
            <a:r>
              <a:rPr lang="ru-RU" dirty="0" smtClean="0"/>
              <a:t> </a:t>
            </a:r>
            <a:r>
              <a:rPr lang="ru-RU" dirty="0" err="1" smtClean="0"/>
              <a:t>Верховної</a:t>
            </a:r>
            <a:r>
              <a:rPr lang="ru-RU" dirty="0" smtClean="0"/>
              <a:t> Ради </a:t>
            </a:r>
            <a:r>
              <a:rPr lang="ru-RU" dirty="0" smtClean="0"/>
              <a:t>СРСР, </a:t>
            </a:r>
            <a:r>
              <a:rPr lang="ru-RU" dirty="0" err="1" smtClean="0"/>
              <a:t>Златопільський</a:t>
            </a:r>
            <a:r>
              <a:rPr lang="ru-RU" dirty="0" smtClean="0"/>
              <a:t>, </a:t>
            </a:r>
            <a:r>
              <a:rPr lang="ru-RU" dirty="0" err="1" smtClean="0"/>
              <a:t>Кам'янський</a:t>
            </a:r>
            <a:r>
              <a:rPr lang="ru-RU" dirty="0" smtClean="0"/>
              <a:t>, </a:t>
            </a:r>
            <a:r>
              <a:rPr lang="ru-RU" dirty="0" err="1" smtClean="0"/>
              <a:t>Чигиринський</a:t>
            </a:r>
            <a:r>
              <a:rPr lang="ru-RU" dirty="0" smtClean="0"/>
              <a:t> </a:t>
            </a:r>
            <a:r>
              <a:rPr lang="ru-RU" dirty="0" err="1" smtClean="0"/>
              <a:t>райони</a:t>
            </a:r>
            <a:r>
              <a:rPr lang="ru-RU" dirty="0" smtClean="0"/>
              <a:t> </a:t>
            </a:r>
            <a:r>
              <a:rPr lang="ru-RU" dirty="0" err="1" smtClean="0"/>
              <a:t>відійшли</a:t>
            </a:r>
            <a:r>
              <a:rPr lang="ru-RU" dirty="0" smtClean="0"/>
              <a:t> до </a:t>
            </a:r>
            <a:r>
              <a:rPr lang="ru-RU" dirty="0" err="1" smtClean="0"/>
              <a:t>нових</a:t>
            </a:r>
            <a:r>
              <a:rPr lang="ru-RU" dirty="0" smtClean="0"/>
              <a:t> областей, а </a:t>
            </a:r>
            <a:r>
              <a:rPr lang="ru-RU" dirty="0" err="1" smtClean="0"/>
              <a:t>Вільшанський</a:t>
            </a:r>
            <a:r>
              <a:rPr lang="ru-RU" dirty="0" smtClean="0"/>
              <a:t>, </a:t>
            </a:r>
            <a:r>
              <a:rPr lang="ru-RU" dirty="0" err="1" smtClean="0"/>
              <a:t>Гайворонський</a:t>
            </a:r>
            <a:r>
              <a:rPr lang="ru-RU" dirty="0" smtClean="0"/>
              <a:t>, </a:t>
            </a:r>
            <a:r>
              <a:rPr lang="ru-RU" dirty="0" err="1" smtClean="0"/>
              <a:t>Голованівський</a:t>
            </a:r>
            <a:r>
              <a:rPr lang="ru-RU" dirty="0" smtClean="0"/>
              <a:t> та </a:t>
            </a:r>
            <a:r>
              <a:rPr lang="ru-RU" dirty="0" err="1" smtClean="0"/>
              <a:t>Ульяновський</a:t>
            </a:r>
            <a:r>
              <a:rPr lang="ru-RU" dirty="0" smtClean="0"/>
              <a:t> (</a:t>
            </a:r>
            <a:r>
              <a:rPr lang="ru-RU" dirty="0" err="1" smtClean="0"/>
              <a:t>колишній</a:t>
            </a:r>
            <a:r>
              <a:rPr lang="ru-RU" dirty="0" smtClean="0"/>
              <a:t> </a:t>
            </a:r>
            <a:r>
              <a:rPr lang="ru-RU" dirty="0" err="1" smtClean="0"/>
              <a:t>Грушківський</a:t>
            </a:r>
            <a:r>
              <a:rPr lang="ru-RU" dirty="0" smtClean="0"/>
              <a:t>) </a:t>
            </a:r>
            <a:r>
              <a:rPr lang="ru-RU" dirty="0" err="1" smtClean="0"/>
              <a:t>райони</a:t>
            </a:r>
            <a:r>
              <a:rPr lang="ru-RU" dirty="0" smtClean="0"/>
              <a:t> </a:t>
            </a:r>
            <a:r>
              <a:rPr lang="ru-RU" dirty="0" err="1" smtClean="0"/>
              <a:t>Одеської</a:t>
            </a:r>
            <a:r>
              <a:rPr lang="ru-RU" dirty="0" smtClean="0"/>
              <a:t> </a:t>
            </a:r>
            <a:r>
              <a:rPr lang="ru-RU" dirty="0" err="1" smtClean="0"/>
              <a:t>області</a:t>
            </a:r>
            <a:r>
              <a:rPr lang="ru-RU" dirty="0" smtClean="0"/>
              <a:t> – до </a:t>
            </a:r>
            <a:r>
              <a:rPr lang="ru-RU" dirty="0" err="1" smtClean="0"/>
              <a:t>Кіровоградської</a:t>
            </a:r>
            <a:r>
              <a:rPr lang="ru-RU" dirty="0" smtClean="0"/>
              <a:t> </a:t>
            </a:r>
            <a:r>
              <a:rPr lang="ru-RU" dirty="0" err="1" smtClean="0"/>
              <a:t>області</a:t>
            </a:r>
            <a:r>
              <a:rPr lang="ru-RU" dirty="0" smtClean="0"/>
              <a:t>.</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1002452"/>
            <a:ext cx="9601196" cy="4951308"/>
          </a:xfrm>
        </p:spPr>
        <p:txBody>
          <a:bodyPr>
            <a:normAutofit/>
          </a:bodyPr>
          <a:lstStyle/>
          <a:p>
            <a:r>
              <a:rPr lang="ru-RU" dirty="0" smtClean="0"/>
              <a:t>За Указами </a:t>
            </a:r>
            <a:r>
              <a:rPr lang="ru-RU" dirty="0" err="1" smtClean="0"/>
              <a:t>Президії</a:t>
            </a:r>
            <a:r>
              <a:rPr lang="ru-RU" dirty="0" smtClean="0"/>
              <a:t> </a:t>
            </a:r>
            <a:r>
              <a:rPr lang="ru-RU" dirty="0" err="1" smtClean="0"/>
              <a:t>Верховної</a:t>
            </a:r>
            <a:r>
              <a:rPr lang="ru-RU" dirty="0" smtClean="0"/>
              <a:t> Ради </a:t>
            </a:r>
            <a:r>
              <a:rPr lang="ru-RU" dirty="0" smtClean="0"/>
              <a:t>УРСР на </a:t>
            </a:r>
            <a:r>
              <a:rPr lang="ru-RU" dirty="0" err="1" smtClean="0"/>
              <a:t>протязі</a:t>
            </a:r>
            <a:r>
              <a:rPr lang="ru-RU" dirty="0" smtClean="0"/>
              <a:t> 1957-1967 </a:t>
            </a:r>
            <a:r>
              <a:rPr lang="ru-RU" dirty="0" err="1" smtClean="0"/>
              <a:t>років</a:t>
            </a:r>
            <a:r>
              <a:rPr lang="ru-RU" dirty="0" smtClean="0"/>
              <a:t> </a:t>
            </a:r>
            <a:r>
              <a:rPr lang="ru-RU" dirty="0" err="1" smtClean="0"/>
              <a:t>відбувалось</a:t>
            </a:r>
            <a:r>
              <a:rPr lang="ru-RU" dirty="0" smtClean="0"/>
              <a:t> </a:t>
            </a:r>
            <a:r>
              <a:rPr lang="ru-RU" dirty="0" err="1" smtClean="0"/>
              <a:t>укрупнення</a:t>
            </a:r>
            <a:r>
              <a:rPr lang="ru-RU" dirty="0" smtClean="0"/>
              <a:t> та </a:t>
            </a:r>
            <a:r>
              <a:rPr lang="ru-RU" dirty="0" err="1" smtClean="0"/>
              <a:t>розукрупнення</a:t>
            </a:r>
            <a:r>
              <a:rPr lang="ru-RU" dirty="0" smtClean="0"/>
              <a:t> </a:t>
            </a:r>
            <a:r>
              <a:rPr lang="ru-RU" dirty="0" err="1" smtClean="0"/>
              <a:t>районів</a:t>
            </a:r>
            <a:r>
              <a:rPr lang="ru-RU" dirty="0" smtClean="0"/>
              <a:t> </a:t>
            </a:r>
            <a:r>
              <a:rPr lang="ru-RU" dirty="0" err="1" smtClean="0"/>
              <a:t>області</a:t>
            </a:r>
            <a:r>
              <a:rPr lang="ru-RU" dirty="0" smtClean="0"/>
              <a:t>.</a:t>
            </a:r>
            <a:br>
              <a:rPr lang="ru-RU" dirty="0" smtClean="0"/>
            </a:b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 </a:t>
            </a:r>
            <a:r>
              <a:rPr lang="ru-RU" dirty="0" err="1" smtClean="0"/>
              <a:t>сьогоднішній</a:t>
            </a:r>
            <a:r>
              <a:rPr lang="ru-RU" dirty="0" smtClean="0"/>
              <a:t> </a:t>
            </a:r>
            <a:r>
              <a:rPr lang="ru-RU" dirty="0" smtClean="0"/>
              <a:t>день </a:t>
            </a:r>
            <a:r>
              <a:rPr lang="ru-RU" dirty="0" smtClean="0"/>
              <a:t>область </a:t>
            </a:r>
            <a:r>
              <a:rPr lang="ru-RU" dirty="0" err="1" smtClean="0"/>
              <a:t>нараховує</a:t>
            </a:r>
            <a:r>
              <a:rPr lang="ru-RU" dirty="0" smtClean="0"/>
              <a:t>: </a:t>
            </a:r>
            <a:endParaRPr lang="ru-RU" dirty="0"/>
          </a:p>
        </p:txBody>
      </p:sp>
      <p:sp>
        <p:nvSpPr>
          <p:cNvPr id="3" name="Содержимое 2"/>
          <p:cNvSpPr>
            <a:spLocks noGrp="1"/>
          </p:cNvSpPr>
          <p:nvPr>
            <p:ph idx="1"/>
          </p:nvPr>
        </p:nvSpPr>
        <p:spPr>
          <a:xfrm>
            <a:off x="1315721" y="2231812"/>
            <a:ext cx="9601196" cy="3318936"/>
          </a:xfrm>
        </p:spPr>
        <p:txBody>
          <a:bodyPr>
            <a:noAutofit/>
          </a:bodyPr>
          <a:lstStyle/>
          <a:p>
            <a:pPr algn="ctr"/>
            <a:r>
              <a:rPr lang="ru-RU" sz="3600" dirty="0" smtClean="0"/>
              <a:t>21 </a:t>
            </a:r>
            <a:r>
              <a:rPr lang="ru-RU" sz="3600" dirty="0" err="1" smtClean="0"/>
              <a:t>адміністративний</a:t>
            </a:r>
            <a:r>
              <a:rPr lang="ru-RU" sz="3600" dirty="0" smtClean="0"/>
              <a:t> район, </a:t>
            </a:r>
            <a:endParaRPr lang="ru-RU" sz="3600" dirty="0" smtClean="0"/>
          </a:p>
          <a:p>
            <a:pPr algn="ctr"/>
            <a:r>
              <a:rPr lang="ru-RU" sz="3600" dirty="0" smtClean="0"/>
              <a:t>12 </a:t>
            </a:r>
            <a:r>
              <a:rPr lang="ru-RU" sz="3600" dirty="0" err="1" smtClean="0"/>
              <a:t>міст</a:t>
            </a:r>
            <a:r>
              <a:rPr lang="ru-RU" sz="3600" dirty="0" smtClean="0"/>
              <a:t>, </a:t>
            </a:r>
            <a:r>
              <a:rPr lang="ru-RU" sz="3600" dirty="0" err="1" smtClean="0"/>
              <a:t>із</a:t>
            </a:r>
            <a:r>
              <a:rPr lang="ru-RU" sz="3600" dirty="0" smtClean="0"/>
              <a:t> </a:t>
            </a:r>
            <a:r>
              <a:rPr lang="ru-RU" sz="3600" dirty="0" err="1" smtClean="0"/>
              <a:t>яких</a:t>
            </a:r>
            <a:r>
              <a:rPr lang="ru-RU" sz="3600" dirty="0" smtClean="0"/>
              <a:t> 4 </a:t>
            </a:r>
            <a:r>
              <a:rPr lang="ru-RU" sz="3600" dirty="0" err="1" smtClean="0"/>
              <a:t>міста</a:t>
            </a:r>
            <a:r>
              <a:rPr lang="ru-RU" sz="3600" dirty="0" smtClean="0"/>
              <a:t> — </a:t>
            </a:r>
            <a:r>
              <a:rPr lang="ru-RU" sz="3600" dirty="0" err="1" smtClean="0"/>
              <a:t>обласного</a:t>
            </a:r>
            <a:r>
              <a:rPr lang="ru-RU" sz="3600" dirty="0" smtClean="0"/>
              <a:t> </a:t>
            </a:r>
            <a:r>
              <a:rPr lang="ru-RU" sz="3600" dirty="0" err="1" smtClean="0"/>
              <a:t>значення</a:t>
            </a:r>
            <a:r>
              <a:rPr lang="ru-RU" sz="3600" dirty="0" smtClean="0"/>
              <a:t>,</a:t>
            </a:r>
          </a:p>
          <a:p>
            <a:pPr algn="ctr"/>
            <a:r>
              <a:rPr lang="ru-RU" sz="3600" dirty="0" smtClean="0"/>
              <a:t>27 </a:t>
            </a:r>
            <a:r>
              <a:rPr lang="ru-RU" sz="3600" dirty="0" smtClean="0"/>
              <a:t>селищ </a:t>
            </a:r>
            <a:r>
              <a:rPr lang="ru-RU" sz="3600" dirty="0" err="1" smtClean="0"/>
              <a:t>міського</a:t>
            </a:r>
            <a:r>
              <a:rPr lang="ru-RU" sz="3600" dirty="0" smtClean="0"/>
              <a:t> типу, </a:t>
            </a:r>
            <a:endParaRPr lang="ru-RU" sz="3600" dirty="0" smtClean="0"/>
          </a:p>
          <a:p>
            <a:pPr algn="ctr"/>
            <a:r>
              <a:rPr lang="ru-RU" sz="3600" dirty="0" smtClean="0"/>
              <a:t>991 </a:t>
            </a:r>
            <a:r>
              <a:rPr lang="ru-RU" sz="3600" dirty="0" err="1" smtClean="0"/>
              <a:t>сільські</a:t>
            </a:r>
            <a:r>
              <a:rPr lang="ru-RU" sz="3600" dirty="0" smtClean="0"/>
              <a:t> </a:t>
            </a:r>
            <a:r>
              <a:rPr lang="ru-RU" sz="3600" dirty="0" err="1" smtClean="0"/>
              <a:t>населені</a:t>
            </a:r>
            <a:r>
              <a:rPr lang="ru-RU" sz="3600" dirty="0" smtClean="0"/>
              <a:t> </a:t>
            </a:r>
            <a:r>
              <a:rPr lang="ru-RU" sz="3600" dirty="0" err="1" smtClean="0"/>
              <a:t>пункти</a:t>
            </a:r>
            <a:r>
              <a:rPr lang="ru-RU" sz="3600" dirty="0" smtClean="0"/>
              <a:t>.</a:t>
            </a:r>
          </a:p>
          <a:p>
            <a:pPr algn="ctr">
              <a:buNone/>
            </a:pPr>
            <a:r>
              <a:rPr lang="ru-RU" sz="3600" dirty="0" err="1" smtClean="0"/>
              <a:t>Межі</a:t>
            </a:r>
            <a:r>
              <a:rPr lang="ru-RU" sz="3600" dirty="0" smtClean="0"/>
              <a:t> </a:t>
            </a:r>
            <a:r>
              <a:rPr lang="ru-RU" sz="3600" dirty="0" err="1" smtClean="0"/>
              <a:t>Кіровоградської</a:t>
            </a:r>
            <a:r>
              <a:rPr lang="ru-RU" sz="3600" dirty="0" smtClean="0"/>
              <a:t> </a:t>
            </a:r>
            <a:r>
              <a:rPr lang="ru-RU" sz="3600" dirty="0" err="1" smtClean="0"/>
              <a:t>області</a:t>
            </a:r>
            <a:r>
              <a:rPr lang="ru-RU" sz="3600" dirty="0" smtClean="0"/>
              <a:t> остаточно </a:t>
            </a:r>
            <a:r>
              <a:rPr lang="ru-RU" sz="3600" dirty="0" err="1" smtClean="0"/>
              <a:t>визначилися</a:t>
            </a:r>
            <a:r>
              <a:rPr lang="ru-RU" sz="3600" dirty="0" smtClean="0"/>
              <a:t> на 1960 </a:t>
            </a:r>
            <a:r>
              <a:rPr lang="ru-RU" sz="3600" dirty="0" err="1" smtClean="0"/>
              <a:t>рік</a:t>
            </a:r>
            <a:r>
              <a:rPr lang="ru-RU" sz="3600" dirty="0" smtClean="0"/>
              <a:t>.</a:t>
            </a:r>
            <a:endParaRPr lang="ru-RU"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59570" y="1687985"/>
            <a:ext cx="9601196" cy="4119257"/>
          </a:xfrm>
        </p:spPr>
        <p:txBody>
          <a:bodyPr>
            <a:normAutofit/>
          </a:bodyPr>
          <a:lstStyle/>
          <a:p>
            <a:r>
              <a:rPr lang="uk-UA" dirty="0" smtClean="0"/>
              <a:t>Кіровоградщино, </a:t>
            </a:r>
            <a:r>
              <a:rPr lang="uk-UA" dirty="0" smtClean="0"/>
              <a:t/>
            </a:r>
            <a:br>
              <a:rPr lang="uk-UA" dirty="0" smtClean="0"/>
            </a:br>
            <a:r>
              <a:rPr lang="uk-UA" dirty="0" smtClean="0"/>
              <a:t>як </a:t>
            </a:r>
            <a:r>
              <a:rPr lang="uk-UA" dirty="0" smtClean="0"/>
              <a:t>я тебе </a:t>
            </a:r>
            <a:r>
              <a:rPr lang="uk-UA" dirty="0" smtClean="0"/>
              <a:t>люблю!</a:t>
            </a:r>
            <a:br>
              <a:rPr lang="uk-UA" dirty="0" smtClean="0"/>
            </a:br>
            <a:r>
              <a:rPr lang="uk-UA" dirty="0" smtClean="0"/>
              <a:t>Твої </a:t>
            </a:r>
            <a:r>
              <a:rPr lang="uk-UA" dirty="0" smtClean="0"/>
              <a:t>луги, твої степи </a:t>
            </a:r>
            <a:r>
              <a:rPr lang="uk-UA" dirty="0" smtClean="0"/>
              <a:t>розлогі,</a:t>
            </a:r>
            <a:br>
              <a:rPr lang="uk-UA" dirty="0" smtClean="0"/>
            </a:br>
            <a:r>
              <a:rPr lang="uk-UA" dirty="0" smtClean="0"/>
              <a:t>Річок </a:t>
            </a:r>
            <a:r>
              <a:rPr lang="uk-UA" dirty="0" smtClean="0"/>
              <a:t>мрійливих тиху </a:t>
            </a:r>
            <a:r>
              <a:rPr lang="uk-UA" dirty="0" smtClean="0"/>
              <a:t>течію,</a:t>
            </a:r>
            <a:br>
              <a:rPr lang="uk-UA" dirty="0" smtClean="0"/>
            </a:br>
            <a:r>
              <a:rPr lang="uk-UA" dirty="0" smtClean="0"/>
              <a:t>І </a:t>
            </a:r>
            <a:r>
              <a:rPr lang="uk-UA" dirty="0" smtClean="0"/>
              <a:t>хвилі золоті твоїх ланів шовкових.</a:t>
            </a:r>
            <a:r>
              <a:rPr lang="ru-RU" dirty="0" smtClean="0"/>
              <a:t/>
            </a:r>
            <a:br>
              <a:rPr lang="ru-RU" dirty="0" smtClean="0"/>
            </a:b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5722" y="961812"/>
            <a:ext cx="9601196" cy="5113868"/>
          </a:xfrm>
        </p:spPr>
        <p:txBody>
          <a:bodyPr>
            <a:noAutofit/>
          </a:bodyPr>
          <a:lstStyle/>
          <a:p>
            <a:r>
              <a:rPr lang="ru-RU" sz="3600" dirty="0" err="1" smtClean="0"/>
              <a:t>Площа</a:t>
            </a:r>
            <a:r>
              <a:rPr lang="ru-RU" sz="3600" dirty="0" smtClean="0"/>
              <a:t> </a:t>
            </a:r>
            <a:r>
              <a:rPr lang="ru-RU" sz="3600" dirty="0" err="1" smtClean="0"/>
              <a:t>Кіровоградської</a:t>
            </a:r>
            <a:r>
              <a:rPr lang="ru-RU" sz="3600" dirty="0" smtClean="0"/>
              <a:t> </a:t>
            </a:r>
            <a:r>
              <a:rPr lang="ru-RU" sz="3600" dirty="0" err="1" smtClean="0"/>
              <a:t>області</a:t>
            </a:r>
            <a:r>
              <a:rPr lang="ru-RU" sz="3600" dirty="0" smtClean="0"/>
              <a:t> становить </a:t>
            </a:r>
            <a:br>
              <a:rPr lang="ru-RU" sz="3600" dirty="0" smtClean="0"/>
            </a:br>
            <a:r>
              <a:rPr lang="ru-RU" sz="3600" dirty="0" smtClean="0"/>
              <a:t>24,6 </a:t>
            </a:r>
            <a:r>
              <a:rPr lang="ru-RU" sz="3600" dirty="0" smtClean="0"/>
              <a:t>тис. кв. </a:t>
            </a:r>
            <a:r>
              <a:rPr lang="ru-RU" sz="3600" dirty="0" smtClean="0"/>
              <a:t>км (</a:t>
            </a:r>
            <a:r>
              <a:rPr lang="ru-RU" sz="3600" dirty="0" smtClean="0"/>
              <a:t>4,1% </a:t>
            </a:r>
            <a:r>
              <a:rPr lang="ru-RU" sz="3600" dirty="0" err="1" smtClean="0"/>
              <a:t>від</a:t>
            </a:r>
            <a:r>
              <a:rPr lang="ru-RU" sz="3600" dirty="0" smtClean="0"/>
              <a:t> </a:t>
            </a:r>
            <a:r>
              <a:rPr lang="ru-RU" sz="3600" dirty="0" err="1" smtClean="0"/>
              <a:t>території</a:t>
            </a:r>
            <a:r>
              <a:rPr lang="ru-RU" sz="3600" dirty="0" smtClean="0"/>
              <a:t> </a:t>
            </a:r>
            <a:r>
              <a:rPr lang="ru-RU" sz="3600" dirty="0" err="1" smtClean="0"/>
              <a:t>України</a:t>
            </a:r>
            <a:r>
              <a:rPr lang="ru-RU" sz="3600" dirty="0" smtClean="0"/>
              <a:t>).</a:t>
            </a:r>
            <a:r>
              <a:rPr lang="ru-RU" sz="3600" dirty="0" smtClean="0"/>
              <a:t> </a:t>
            </a:r>
            <a:r>
              <a:rPr lang="ru-RU" sz="3600" dirty="0" smtClean="0"/>
              <a:t/>
            </a:r>
            <a:br>
              <a:rPr lang="ru-RU" sz="3600" dirty="0" smtClean="0"/>
            </a:br>
            <a:r>
              <a:rPr lang="ru-RU" sz="3600" dirty="0" err="1" smtClean="0"/>
              <a:t>Чисельність</a:t>
            </a:r>
            <a:r>
              <a:rPr lang="ru-RU" sz="3600" dirty="0" smtClean="0"/>
              <a:t> </a:t>
            </a:r>
            <a:r>
              <a:rPr lang="ru-RU" sz="3600" dirty="0" err="1" smtClean="0"/>
              <a:t>населення</a:t>
            </a:r>
            <a:r>
              <a:rPr lang="ru-RU" sz="3600" dirty="0" smtClean="0"/>
              <a:t> — 1183,8 тис. </a:t>
            </a:r>
            <a:r>
              <a:rPr lang="ru-RU" sz="3600" dirty="0" err="1" smtClean="0"/>
              <a:t>чоловік</a:t>
            </a:r>
            <a:r>
              <a:rPr lang="ru-RU" sz="3600" dirty="0" smtClean="0"/>
              <a:t> (2,4% </a:t>
            </a:r>
            <a:r>
              <a:rPr lang="ru-RU" sz="3600" dirty="0" err="1" smtClean="0"/>
              <a:t>населення</a:t>
            </a:r>
            <a:r>
              <a:rPr lang="ru-RU" sz="3600" dirty="0" smtClean="0"/>
              <a:t> </a:t>
            </a:r>
            <a:r>
              <a:rPr lang="ru-RU" sz="3600" dirty="0" err="1" smtClean="0"/>
              <a:t>України</a:t>
            </a:r>
            <a:r>
              <a:rPr lang="ru-RU" sz="3600" dirty="0" smtClean="0"/>
              <a:t>), у тому </a:t>
            </a:r>
            <a:r>
              <a:rPr lang="ru-RU" sz="3600" dirty="0" err="1" smtClean="0"/>
              <a:t>числі</a:t>
            </a:r>
            <a:r>
              <a:rPr lang="ru-RU" sz="3600" dirty="0" smtClean="0"/>
              <a:t> </a:t>
            </a:r>
            <a:r>
              <a:rPr lang="ru-RU" sz="3600" dirty="0" err="1" smtClean="0"/>
              <a:t>міське</a:t>
            </a:r>
            <a:r>
              <a:rPr lang="ru-RU" sz="3600" dirty="0" smtClean="0"/>
              <a:t> </a:t>
            </a:r>
            <a:r>
              <a:rPr lang="ru-RU" sz="3600" dirty="0" err="1" smtClean="0"/>
              <a:t>населення</a:t>
            </a:r>
            <a:r>
              <a:rPr lang="ru-RU" sz="3600" dirty="0" smtClean="0"/>
              <a:t> — 724,5 тис. </a:t>
            </a:r>
            <a:r>
              <a:rPr lang="ru-RU" sz="3600" dirty="0" err="1" smtClean="0"/>
              <a:t>чоловік</a:t>
            </a:r>
            <a:r>
              <a:rPr lang="ru-RU" sz="3600" dirty="0" smtClean="0"/>
              <a:t> (61,2%), </a:t>
            </a:r>
            <a:r>
              <a:rPr lang="ru-RU" sz="3600" dirty="0" smtClean="0"/>
              <a:t/>
            </a:r>
            <a:br>
              <a:rPr lang="ru-RU" sz="3600" dirty="0" smtClean="0"/>
            </a:br>
            <a:r>
              <a:rPr lang="ru-RU" sz="3600" dirty="0" err="1" smtClean="0"/>
              <a:t>сільське</a:t>
            </a:r>
            <a:r>
              <a:rPr lang="ru-RU" sz="3600" dirty="0" smtClean="0"/>
              <a:t> </a:t>
            </a:r>
            <a:r>
              <a:rPr lang="ru-RU" sz="3600" dirty="0" smtClean="0"/>
              <a:t>— 459,3 тис. </a:t>
            </a:r>
            <a:r>
              <a:rPr lang="ru-RU" sz="3600" dirty="0" err="1" smtClean="0"/>
              <a:t>чоловік</a:t>
            </a:r>
            <a:r>
              <a:rPr lang="ru-RU" sz="3600" dirty="0" smtClean="0"/>
              <a:t> (38,8%). </a:t>
            </a:r>
            <a:r>
              <a:rPr lang="ru-RU" sz="3600" dirty="0" smtClean="0"/>
              <a:t/>
            </a:r>
            <a:br>
              <a:rPr lang="ru-RU" sz="3600" dirty="0" smtClean="0"/>
            </a:br>
            <a:r>
              <a:rPr lang="ru-RU" sz="3600" dirty="0" err="1" smtClean="0"/>
              <a:t>Щільність</a:t>
            </a:r>
            <a:r>
              <a:rPr lang="ru-RU" sz="3600" dirty="0" smtClean="0"/>
              <a:t> </a:t>
            </a:r>
            <a:r>
              <a:rPr lang="ru-RU" sz="3600" dirty="0" err="1" smtClean="0"/>
              <a:t>населення</a:t>
            </a:r>
            <a:r>
              <a:rPr lang="ru-RU" sz="3600" dirty="0" smtClean="0"/>
              <a:t> — 48,7 </a:t>
            </a:r>
            <a:r>
              <a:rPr lang="ru-RU" sz="3600" dirty="0" err="1" smtClean="0"/>
              <a:t>чоловік</a:t>
            </a:r>
            <a:r>
              <a:rPr lang="ru-RU" sz="3600" dirty="0" smtClean="0"/>
              <a:t> на 1 кв. </a:t>
            </a:r>
            <a:r>
              <a:rPr lang="ru-RU" sz="3600" dirty="0" smtClean="0"/>
              <a:t>км. </a:t>
            </a:r>
            <a:br>
              <a:rPr lang="ru-RU" sz="3600" dirty="0" smtClean="0"/>
            </a:br>
            <a:r>
              <a:rPr lang="ru-RU" sz="3600" dirty="0" smtClean="0"/>
              <a:t>В </a:t>
            </a:r>
            <a:r>
              <a:rPr lang="ru-RU" sz="3600" dirty="0" err="1" smtClean="0"/>
              <a:t>області</a:t>
            </a:r>
            <a:r>
              <a:rPr lang="ru-RU" sz="3600" dirty="0" smtClean="0"/>
              <a:t> </a:t>
            </a:r>
            <a:r>
              <a:rPr lang="ru-RU" sz="3600" dirty="0" err="1" smtClean="0"/>
              <a:t>живуть</a:t>
            </a:r>
            <a:r>
              <a:rPr lang="ru-RU" sz="3600" dirty="0" smtClean="0"/>
              <a:t> </a:t>
            </a:r>
            <a:r>
              <a:rPr lang="ru-RU" sz="3600" dirty="0" err="1" smtClean="0"/>
              <a:t>представники</a:t>
            </a:r>
            <a:r>
              <a:rPr lang="ru-RU" sz="3600" dirty="0" smtClean="0"/>
              <a:t> </a:t>
            </a:r>
            <a:r>
              <a:rPr lang="ru-RU" sz="3600" dirty="0" err="1" smtClean="0"/>
              <a:t>більш</a:t>
            </a:r>
            <a:r>
              <a:rPr lang="ru-RU" sz="3600" dirty="0" smtClean="0"/>
              <a:t> </a:t>
            </a:r>
            <a:r>
              <a:rPr lang="ru-RU" sz="3600" dirty="0" err="1" smtClean="0"/>
              <a:t>ніж</a:t>
            </a:r>
            <a:r>
              <a:rPr lang="ru-RU" sz="3600" dirty="0" smtClean="0"/>
              <a:t> </a:t>
            </a:r>
            <a:br>
              <a:rPr lang="ru-RU" sz="3600" dirty="0" smtClean="0"/>
            </a:br>
            <a:r>
              <a:rPr lang="ru-RU" sz="3600" dirty="0" smtClean="0"/>
              <a:t>30 </a:t>
            </a:r>
            <a:r>
              <a:rPr lang="ru-RU" sz="3600" dirty="0" err="1" smtClean="0"/>
              <a:t>національностей</a:t>
            </a:r>
            <a:r>
              <a:rPr lang="ru-RU" sz="3600" dirty="0" smtClean="0"/>
              <a:t>.</a:t>
            </a:r>
            <a:br>
              <a:rPr lang="ru-RU" sz="3600" dirty="0" smtClean="0"/>
            </a:br>
            <a:endParaRPr lang="ru-RU"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Область </a:t>
            </a:r>
            <a:r>
              <a:rPr lang="ru-RU" dirty="0" err="1" smtClean="0"/>
              <a:t>розташована</a:t>
            </a:r>
            <a:r>
              <a:rPr lang="ru-RU" dirty="0" smtClean="0"/>
              <a:t> у </a:t>
            </a:r>
            <a:r>
              <a:rPr lang="ru-RU" dirty="0" err="1" smtClean="0"/>
              <a:t>центрі</a:t>
            </a:r>
            <a:r>
              <a:rPr lang="ru-RU" dirty="0" smtClean="0"/>
              <a:t> </a:t>
            </a:r>
            <a:r>
              <a:rPr lang="ru-RU" dirty="0" err="1" smtClean="0"/>
              <a:t>України</a:t>
            </a:r>
            <a:r>
              <a:rPr lang="ru-RU" dirty="0" smtClean="0"/>
              <a:t>, </a:t>
            </a:r>
            <a:r>
              <a:rPr lang="ru-RU" dirty="0" err="1" smtClean="0"/>
              <a:t>у</a:t>
            </a:r>
            <a:r>
              <a:rPr lang="ru-RU" dirty="0" smtClean="0"/>
              <a:t> </a:t>
            </a:r>
            <a:r>
              <a:rPr lang="ru-RU" dirty="0" err="1" smtClean="0"/>
              <a:t>межиріччі</a:t>
            </a:r>
            <a:r>
              <a:rPr lang="ru-RU" dirty="0" smtClean="0"/>
              <a:t> </a:t>
            </a:r>
            <a:r>
              <a:rPr lang="ru-RU" dirty="0" err="1" smtClean="0"/>
              <a:t>Дніпра</a:t>
            </a:r>
            <a:r>
              <a:rPr lang="ru-RU" dirty="0" smtClean="0"/>
              <a:t> </a:t>
            </a:r>
            <a:r>
              <a:rPr lang="ru-RU" dirty="0" err="1" smtClean="0"/>
              <a:t>і</a:t>
            </a:r>
            <a:r>
              <a:rPr lang="ru-RU" dirty="0" smtClean="0"/>
              <a:t> </a:t>
            </a:r>
            <a:r>
              <a:rPr lang="ru-RU" dirty="0" err="1" smtClean="0"/>
              <a:t>Південного</a:t>
            </a:r>
            <a:r>
              <a:rPr lang="ru-RU" dirty="0" smtClean="0"/>
              <a:t> Бугу. </a:t>
            </a:r>
            <a:endParaRPr lang="ru-RU" dirty="0"/>
          </a:p>
        </p:txBody>
      </p:sp>
      <p:pic>
        <p:nvPicPr>
          <p:cNvPr id="1028" name="Picture 4" descr="http://en.academic.ru/pictures/enwiki/80/PietinisBugas.png"/>
          <p:cNvPicPr>
            <a:picLocks noChangeAspect="1" noChangeArrowheads="1"/>
          </p:cNvPicPr>
          <p:nvPr/>
        </p:nvPicPr>
        <p:blipFill>
          <a:blip r:embed="rId2"/>
          <a:srcRect/>
          <a:stretch>
            <a:fillRect/>
          </a:stretch>
        </p:blipFill>
        <p:spPr bwMode="auto">
          <a:xfrm>
            <a:off x="3226307" y="2443431"/>
            <a:ext cx="5739387" cy="378227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5722" y="2729652"/>
            <a:ext cx="9601196" cy="1303867"/>
          </a:xfrm>
        </p:spPr>
        <p:txBody>
          <a:bodyPr>
            <a:noAutofit/>
          </a:bodyPr>
          <a:lstStyle/>
          <a:p>
            <a:r>
              <a:rPr lang="ru-RU" sz="4000" dirty="0" err="1" smtClean="0"/>
              <a:t>Межує</a:t>
            </a:r>
            <a:r>
              <a:rPr lang="ru-RU" sz="4000" dirty="0" smtClean="0"/>
              <a:t>: на </a:t>
            </a:r>
            <a:r>
              <a:rPr lang="ru-RU" sz="4000" dirty="0" err="1" smtClean="0"/>
              <a:t>півночі</a:t>
            </a:r>
            <a:r>
              <a:rPr lang="ru-RU" sz="4000" dirty="0" smtClean="0"/>
              <a:t> — </a:t>
            </a:r>
            <a:r>
              <a:rPr lang="ru-RU" sz="4000" dirty="0" err="1" smtClean="0"/>
              <a:t>із</a:t>
            </a:r>
            <a:r>
              <a:rPr lang="ru-RU" sz="4000" dirty="0" smtClean="0"/>
              <a:t> </a:t>
            </a:r>
            <a:r>
              <a:rPr lang="ru-RU" sz="4000" dirty="0" err="1" smtClean="0"/>
              <a:t>Черкаською</a:t>
            </a:r>
            <a:r>
              <a:rPr lang="ru-RU" sz="4000" dirty="0" smtClean="0"/>
              <a:t>, </a:t>
            </a:r>
            <a:r>
              <a:rPr lang="en-US" sz="4000" dirty="0" smtClean="0"/>
              <a:t/>
            </a:r>
            <a:br>
              <a:rPr lang="en-US" sz="4000" dirty="0" smtClean="0"/>
            </a:br>
            <a:r>
              <a:rPr lang="ru-RU" sz="4000" dirty="0" smtClean="0"/>
              <a:t>на </a:t>
            </a:r>
            <a:r>
              <a:rPr lang="ru-RU" sz="4000" dirty="0" err="1" smtClean="0"/>
              <a:t>північному</a:t>
            </a:r>
            <a:r>
              <a:rPr lang="ru-RU" sz="4000" dirty="0" smtClean="0"/>
              <a:t> </a:t>
            </a:r>
            <a:r>
              <a:rPr lang="ru-RU" sz="4000" dirty="0" err="1" smtClean="0"/>
              <a:t>сході</a:t>
            </a:r>
            <a:r>
              <a:rPr lang="ru-RU" sz="4000" dirty="0" smtClean="0"/>
              <a:t> — </a:t>
            </a:r>
            <a:r>
              <a:rPr lang="ru-RU" sz="4000" dirty="0" err="1" smtClean="0"/>
              <a:t>з</a:t>
            </a:r>
            <a:r>
              <a:rPr lang="ru-RU" sz="4000" dirty="0" smtClean="0"/>
              <a:t> </a:t>
            </a:r>
            <a:r>
              <a:rPr lang="ru-RU" sz="4000" dirty="0" err="1" smtClean="0"/>
              <a:t>Полтавською</a:t>
            </a:r>
            <a:r>
              <a:rPr lang="ru-RU" sz="4000" dirty="0" smtClean="0"/>
              <a:t>, </a:t>
            </a:r>
            <a:r>
              <a:rPr lang="en-US" sz="4000" dirty="0" smtClean="0"/>
              <a:t/>
            </a:r>
            <a:br>
              <a:rPr lang="en-US" sz="4000" dirty="0" smtClean="0"/>
            </a:br>
            <a:r>
              <a:rPr lang="ru-RU" sz="4000" dirty="0" smtClean="0"/>
              <a:t>на </a:t>
            </a:r>
            <a:r>
              <a:rPr lang="ru-RU" sz="4000" dirty="0" err="1" smtClean="0"/>
              <a:t>сході</a:t>
            </a:r>
            <a:r>
              <a:rPr lang="ru-RU" sz="4000" dirty="0" smtClean="0"/>
              <a:t> </a:t>
            </a:r>
            <a:r>
              <a:rPr lang="ru-RU" sz="4000" dirty="0" err="1" smtClean="0"/>
              <a:t>й</a:t>
            </a:r>
            <a:r>
              <a:rPr lang="ru-RU" sz="4000" dirty="0" smtClean="0"/>
              <a:t> </a:t>
            </a:r>
            <a:r>
              <a:rPr lang="ru-RU" sz="4000" dirty="0" err="1" smtClean="0"/>
              <a:t>південному</a:t>
            </a:r>
            <a:r>
              <a:rPr lang="ru-RU" sz="4000" dirty="0" smtClean="0"/>
              <a:t> </a:t>
            </a:r>
            <a:r>
              <a:rPr lang="ru-RU" sz="4000" dirty="0" err="1" smtClean="0"/>
              <a:t>сході</a:t>
            </a:r>
            <a:r>
              <a:rPr lang="ru-RU" sz="4000" dirty="0" smtClean="0"/>
              <a:t> — </a:t>
            </a:r>
            <a:r>
              <a:rPr lang="ru-RU" sz="4000" dirty="0" err="1" smtClean="0"/>
              <a:t>із</a:t>
            </a:r>
            <a:r>
              <a:rPr lang="ru-RU" sz="4000" dirty="0" smtClean="0"/>
              <a:t> </a:t>
            </a:r>
            <a:r>
              <a:rPr lang="ru-RU" sz="4000" dirty="0" err="1" smtClean="0"/>
              <a:t>Дніпропетровською</a:t>
            </a:r>
            <a:r>
              <a:rPr lang="ru-RU" sz="4000" dirty="0" smtClean="0"/>
              <a:t>, </a:t>
            </a:r>
            <a:r>
              <a:rPr lang="en-US" sz="4000" dirty="0" smtClean="0"/>
              <a:t/>
            </a:r>
            <a:br>
              <a:rPr lang="en-US" sz="4000" dirty="0" smtClean="0"/>
            </a:br>
            <a:r>
              <a:rPr lang="ru-RU" sz="4000" dirty="0" smtClean="0"/>
              <a:t>на </a:t>
            </a:r>
            <a:r>
              <a:rPr lang="ru-RU" sz="4000" dirty="0" err="1" smtClean="0"/>
              <a:t>півдні</a:t>
            </a:r>
            <a:r>
              <a:rPr lang="ru-RU" sz="4000" dirty="0" smtClean="0"/>
              <a:t> — </a:t>
            </a:r>
            <a:r>
              <a:rPr lang="ru-RU" sz="4000" dirty="0" err="1" smtClean="0"/>
              <a:t>з</a:t>
            </a:r>
            <a:r>
              <a:rPr lang="ru-RU" sz="4000" dirty="0" smtClean="0"/>
              <a:t> </a:t>
            </a:r>
            <a:r>
              <a:rPr lang="ru-RU" sz="4000" dirty="0" err="1" smtClean="0"/>
              <a:t>Миколаївською</a:t>
            </a:r>
            <a:r>
              <a:rPr lang="ru-RU" sz="4000" dirty="0" smtClean="0"/>
              <a:t>, </a:t>
            </a:r>
            <a:r>
              <a:rPr lang="en-US" sz="4000" dirty="0" smtClean="0"/>
              <a:t/>
            </a:r>
            <a:br>
              <a:rPr lang="en-US" sz="4000" dirty="0" smtClean="0"/>
            </a:br>
            <a:r>
              <a:rPr lang="ru-RU" sz="4000" dirty="0" smtClean="0"/>
              <a:t>на </a:t>
            </a:r>
            <a:r>
              <a:rPr lang="ru-RU" sz="4000" dirty="0" err="1" smtClean="0"/>
              <a:t>південному</a:t>
            </a:r>
            <a:r>
              <a:rPr lang="ru-RU" sz="4000" dirty="0" smtClean="0"/>
              <a:t> </a:t>
            </a:r>
            <a:r>
              <a:rPr lang="ru-RU" sz="4000" dirty="0" err="1" smtClean="0"/>
              <a:t>заході</a:t>
            </a:r>
            <a:r>
              <a:rPr lang="ru-RU" sz="4000" dirty="0" smtClean="0"/>
              <a:t> — </a:t>
            </a:r>
            <a:r>
              <a:rPr lang="ru-RU" sz="4000" dirty="0" err="1" smtClean="0"/>
              <a:t>з</a:t>
            </a:r>
            <a:r>
              <a:rPr lang="ru-RU" sz="4000" dirty="0" smtClean="0"/>
              <a:t> </a:t>
            </a:r>
            <a:r>
              <a:rPr lang="ru-RU" sz="4000" dirty="0" err="1" smtClean="0"/>
              <a:t>Одеською</a:t>
            </a:r>
            <a:r>
              <a:rPr lang="ru-RU" sz="4000" dirty="0" smtClean="0"/>
              <a:t>, </a:t>
            </a:r>
            <a:r>
              <a:rPr lang="en-US" sz="4000" dirty="0" smtClean="0"/>
              <a:t/>
            </a:r>
            <a:br>
              <a:rPr lang="en-US" sz="4000" dirty="0" smtClean="0"/>
            </a:br>
            <a:r>
              <a:rPr lang="ru-RU" sz="4000" dirty="0" smtClean="0"/>
              <a:t>на </a:t>
            </a:r>
            <a:r>
              <a:rPr lang="ru-RU" sz="4000" dirty="0" err="1" smtClean="0"/>
              <a:t>заході</a:t>
            </a:r>
            <a:r>
              <a:rPr lang="ru-RU" sz="4000" dirty="0" smtClean="0"/>
              <a:t> — </a:t>
            </a:r>
            <a:r>
              <a:rPr lang="ru-RU" sz="4000" dirty="0" err="1" smtClean="0"/>
              <a:t>з</a:t>
            </a:r>
            <a:r>
              <a:rPr lang="ru-RU" sz="4000" dirty="0" smtClean="0"/>
              <a:t> </a:t>
            </a:r>
            <a:r>
              <a:rPr lang="ru-RU" sz="4000" dirty="0" err="1" smtClean="0"/>
              <a:t>Вінницькою</a:t>
            </a:r>
            <a:r>
              <a:rPr lang="ru-RU" sz="4000" dirty="0" smtClean="0"/>
              <a:t> областями </a:t>
            </a:r>
            <a:r>
              <a:rPr lang="ru-RU" sz="4000" dirty="0" err="1" smtClean="0"/>
              <a:t>України</a:t>
            </a:r>
            <a:r>
              <a:rPr lang="ru-RU" sz="4000" dirty="0" smtClean="0"/>
              <a:t>.</a:t>
            </a:r>
            <a:br>
              <a:rPr lang="ru-RU" sz="4000" dirty="0" smtClean="0"/>
            </a:br>
            <a:endParaRPr lang="ru-RU"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mp;Pcy;&amp;rcy;&amp;ocy;&amp;vcy;&amp;iukcy;&amp;dcy;&amp;ncy;&amp;iukcy; &amp;pcy;&amp;iukcy;&amp;dcy;&amp;pcy;&amp;rcy;&amp;icy;&amp;jukcy;&amp;mcy;&amp;scy;&amp;tcy;&amp;vcy;&amp;acy; &amp;ocy;&amp;bcy;&amp;lcy;&amp;acy;&amp;scy;&amp;tcy;&amp;iukcy;"/>
          <p:cNvPicPr/>
          <p:nvPr/>
        </p:nvPicPr>
        <p:blipFill>
          <a:blip r:embed="rId2"/>
          <a:srcRect/>
          <a:stretch>
            <a:fillRect/>
          </a:stretch>
        </p:blipFill>
        <p:spPr bwMode="auto">
          <a:xfrm>
            <a:off x="2397760" y="589280"/>
            <a:ext cx="7112000" cy="7122160"/>
          </a:xfrm>
          <a:prstGeom prst="rect">
            <a:avLst/>
          </a:prstGeom>
          <a:noFill/>
          <a:ln w="9525">
            <a:noFill/>
            <a:miter lim="800000"/>
            <a:headEnd/>
            <a:tailEnd/>
          </a:ln>
        </p:spPr>
      </p:pic>
      <p:sp>
        <p:nvSpPr>
          <p:cNvPr id="5" name="Заголовок 4"/>
          <p:cNvSpPr>
            <a:spLocks noGrp="1"/>
          </p:cNvSpPr>
          <p:nvPr>
            <p:ph type="title"/>
          </p:nvPr>
        </p:nvSpPr>
        <p:spPr/>
        <p:txBody>
          <a:bodyPr>
            <a:normAutofit fontScale="90000"/>
          </a:bodyPr>
          <a:lstStyle/>
          <a:p>
            <a:r>
              <a:rPr lang="uk-UA" dirty="0" smtClean="0"/>
              <a:t>Райони Кіровоградської області</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b="1" dirty="0" smtClean="0"/>
              <a:t>Прапор </a:t>
            </a:r>
            <a:r>
              <a:rPr lang="ru-RU" b="1" dirty="0" err="1" smtClean="0"/>
              <a:t>Кіровоградської</a:t>
            </a:r>
            <a:r>
              <a:rPr lang="ru-RU" b="1" dirty="0" smtClean="0"/>
              <a:t> </a:t>
            </a:r>
            <a:r>
              <a:rPr lang="ru-RU" b="1" dirty="0" err="1" smtClean="0"/>
              <a:t>області</a:t>
            </a:r>
            <a:endParaRPr lang="ru-RU" dirty="0"/>
          </a:p>
        </p:txBody>
      </p:sp>
      <p:sp>
        <p:nvSpPr>
          <p:cNvPr id="9" name="Содержимое 8"/>
          <p:cNvSpPr>
            <a:spLocks noGrp="1"/>
          </p:cNvSpPr>
          <p:nvPr>
            <p:ph sz="half" idx="2"/>
          </p:nvPr>
        </p:nvSpPr>
        <p:spPr>
          <a:xfrm>
            <a:off x="6181344" y="2275840"/>
            <a:ext cx="4718304" cy="3310128"/>
          </a:xfrm>
        </p:spPr>
        <p:txBody>
          <a:bodyPr>
            <a:noAutofit/>
          </a:bodyPr>
          <a:lstStyle/>
          <a:p>
            <a:pPr>
              <a:buNone/>
            </a:pPr>
            <a:r>
              <a:rPr lang="ru-RU" sz="2600" dirty="0" smtClean="0"/>
              <a:t>    </a:t>
            </a:r>
            <a:r>
              <a:rPr lang="ru-RU" sz="2600" dirty="0" err="1" smtClean="0"/>
              <a:t>являє</a:t>
            </a:r>
            <a:r>
              <a:rPr lang="ru-RU" sz="2600" dirty="0" smtClean="0"/>
              <a:t> </a:t>
            </a:r>
            <a:r>
              <a:rPr lang="ru-RU" sz="2600" dirty="0" smtClean="0"/>
              <a:t>собою </a:t>
            </a:r>
            <a:r>
              <a:rPr lang="ru-RU" sz="2600" dirty="0" err="1" smtClean="0"/>
              <a:t>прямокутне</a:t>
            </a:r>
            <a:r>
              <a:rPr lang="ru-RU" sz="2600" dirty="0" smtClean="0"/>
              <a:t> полотнище </a:t>
            </a:r>
            <a:r>
              <a:rPr lang="ru-RU" sz="2600" dirty="0" err="1" smtClean="0"/>
              <a:t>зі</a:t>
            </a:r>
            <a:r>
              <a:rPr lang="ru-RU" sz="2600" dirty="0" smtClean="0"/>
              <a:t> </a:t>
            </a:r>
            <a:r>
              <a:rPr lang="ru-RU" sz="2600" dirty="0" err="1" smtClean="0"/>
              <a:t>співвідношенням</a:t>
            </a:r>
            <a:r>
              <a:rPr lang="ru-RU" sz="2600" dirty="0" smtClean="0"/>
              <a:t> </a:t>
            </a:r>
            <a:r>
              <a:rPr lang="ru-RU" sz="2600" dirty="0" err="1" smtClean="0"/>
              <a:t>сторін</a:t>
            </a:r>
            <a:r>
              <a:rPr lang="ru-RU" sz="2600" dirty="0" smtClean="0"/>
              <a:t> 2:3, </a:t>
            </a:r>
            <a:r>
              <a:rPr lang="ru-RU" sz="2600" dirty="0" err="1" smtClean="0"/>
              <a:t>що</a:t>
            </a:r>
            <a:r>
              <a:rPr lang="ru-RU" sz="2600" dirty="0" smtClean="0"/>
              <a:t> </a:t>
            </a:r>
            <a:r>
              <a:rPr lang="ru-RU" sz="2600" dirty="0" err="1" smtClean="0"/>
              <a:t>складається</a:t>
            </a:r>
            <a:r>
              <a:rPr lang="ru-RU" sz="2600" dirty="0" smtClean="0"/>
              <a:t> </a:t>
            </a:r>
            <a:r>
              <a:rPr lang="ru-RU" sz="2600" dirty="0" err="1" smtClean="0"/>
              <a:t>із</a:t>
            </a:r>
            <a:r>
              <a:rPr lang="ru-RU" sz="2600" dirty="0" smtClean="0"/>
              <a:t> </a:t>
            </a:r>
            <a:r>
              <a:rPr lang="ru-RU" sz="2600" dirty="0" err="1" smtClean="0"/>
              <a:t>двох</a:t>
            </a:r>
            <a:r>
              <a:rPr lang="ru-RU" sz="2600" dirty="0" smtClean="0"/>
              <a:t> </a:t>
            </a:r>
            <a:r>
              <a:rPr lang="ru-RU" sz="2600" dirty="0" err="1" smtClean="0"/>
              <a:t>вертикальних</a:t>
            </a:r>
            <a:r>
              <a:rPr lang="ru-RU" sz="2600" dirty="0" smtClean="0"/>
              <a:t> </a:t>
            </a:r>
            <a:r>
              <a:rPr lang="ru-RU" sz="2600" dirty="0" err="1" smtClean="0"/>
              <a:t>рівновеликих</a:t>
            </a:r>
            <a:r>
              <a:rPr lang="ru-RU" sz="2600" dirty="0" smtClean="0"/>
              <a:t> </a:t>
            </a:r>
            <a:r>
              <a:rPr lang="ru-RU" sz="2600" dirty="0" err="1" smtClean="0"/>
              <a:t>смуг</a:t>
            </a:r>
            <a:r>
              <a:rPr lang="ru-RU" sz="2600" dirty="0" smtClean="0"/>
              <a:t> малинового </a:t>
            </a:r>
            <a:r>
              <a:rPr lang="ru-RU" sz="2600" dirty="0" err="1" smtClean="0"/>
              <a:t>й</a:t>
            </a:r>
            <a:r>
              <a:rPr lang="ru-RU" sz="2600" dirty="0" smtClean="0"/>
              <a:t> </a:t>
            </a:r>
            <a:r>
              <a:rPr lang="ru-RU" sz="2600" dirty="0" err="1" smtClean="0"/>
              <a:t>жовтого</a:t>
            </a:r>
            <a:r>
              <a:rPr lang="ru-RU" sz="2600" dirty="0" smtClean="0"/>
              <a:t> </a:t>
            </a:r>
            <a:r>
              <a:rPr lang="ru-RU" sz="2600" dirty="0" err="1" smtClean="0"/>
              <a:t>кольору</a:t>
            </a:r>
            <a:r>
              <a:rPr lang="ru-RU" sz="2600" dirty="0" smtClean="0"/>
              <a:t>. У </a:t>
            </a:r>
            <a:r>
              <a:rPr lang="ru-RU" sz="2600" dirty="0" err="1" smtClean="0"/>
              <a:t>центрі</a:t>
            </a:r>
            <a:r>
              <a:rPr lang="ru-RU" sz="2600" dirty="0" smtClean="0"/>
              <a:t> </a:t>
            </a:r>
            <a:r>
              <a:rPr lang="ru-RU" sz="2600" dirty="0" err="1" smtClean="0"/>
              <a:t>малинової</a:t>
            </a:r>
            <a:r>
              <a:rPr lang="ru-RU" sz="2600" dirty="0" smtClean="0"/>
              <a:t> </a:t>
            </a:r>
            <a:r>
              <a:rPr lang="ru-RU" sz="2600" dirty="0" err="1" smtClean="0"/>
              <a:t>смуги</a:t>
            </a:r>
            <a:r>
              <a:rPr lang="ru-RU" sz="2600" dirty="0" smtClean="0"/>
              <a:t> </a:t>
            </a:r>
            <a:r>
              <a:rPr lang="ru-RU" sz="2600" dirty="0" err="1" smtClean="0"/>
              <a:t>жовтий</a:t>
            </a:r>
            <a:r>
              <a:rPr lang="ru-RU" sz="2600" dirty="0" smtClean="0"/>
              <a:t> орел (</a:t>
            </a:r>
            <a:r>
              <a:rPr lang="ru-RU" sz="2600" dirty="0" err="1" smtClean="0"/>
              <a:t>основний</a:t>
            </a:r>
            <a:r>
              <a:rPr lang="ru-RU" sz="2600" dirty="0" smtClean="0"/>
              <a:t> </a:t>
            </a:r>
            <a:r>
              <a:rPr lang="ru-RU" sz="2600" dirty="0" err="1" smtClean="0"/>
              <a:t>елемент</a:t>
            </a:r>
            <a:r>
              <a:rPr lang="ru-RU" sz="2600" dirty="0" smtClean="0"/>
              <a:t> герба </a:t>
            </a:r>
            <a:r>
              <a:rPr lang="ru-RU" sz="2600" dirty="0" err="1" smtClean="0"/>
              <a:t>області</a:t>
            </a:r>
            <a:r>
              <a:rPr lang="ru-RU" sz="2600" dirty="0" smtClean="0"/>
              <a:t>).</a:t>
            </a:r>
            <a:br>
              <a:rPr lang="ru-RU" sz="2600" dirty="0" smtClean="0"/>
            </a:br>
            <a:endParaRPr lang="ru-RU" sz="2600" dirty="0"/>
          </a:p>
        </p:txBody>
      </p:sp>
      <p:pic>
        <p:nvPicPr>
          <p:cNvPr id="10" name="Содержимое 9" descr="Україна. Кіровоградська область. Прапор Кіровоградської області"/>
          <p:cNvPicPr>
            <a:picLocks noGrp="1"/>
          </p:cNvPicPr>
          <p:nvPr>
            <p:ph sz="half" idx="1"/>
          </p:nvPr>
        </p:nvPicPr>
        <p:blipFill>
          <a:blip r:embed="rId2"/>
          <a:srcRect/>
          <a:stretch>
            <a:fillRect/>
          </a:stretch>
        </p:blipFill>
        <p:spPr bwMode="auto">
          <a:xfrm>
            <a:off x="1320800" y="2519680"/>
            <a:ext cx="4206240" cy="3474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Герб </a:t>
            </a:r>
            <a:r>
              <a:rPr lang="ru-RU" b="1" dirty="0" err="1" smtClean="0"/>
              <a:t>Кіровоградської</a:t>
            </a:r>
            <a:r>
              <a:rPr lang="ru-RU" b="1" dirty="0" smtClean="0"/>
              <a:t> </a:t>
            </a:r>
            <a:r>
              <a:rPr lang="ru-RU" b="1" dirty="0" err="1" smtClean="0"/>
              <a:t>області</a:t>
            </a:r>
            <a:endParaRPr lang="ru-RU" dirty="0"/>
          </a:p>
        </p:txBody>
      </p:sp>
      <p:sp>
        <p:nvSpPr>
          <p:cNvPr id="4" name="Содержимое 3"/>
          <p:cNvSpPr>
            <a:spLocks noGrp="1"/>
          </p:cNvSpPr>
          <p:nvPr>
            <p:ph sz="half" idx="2"/>
          </p:nvPr>
        </p:nvSpPr>
        <p:spPr>
          <a:xfrm>
            <a:off x="5242560" y="2560320"/>
            <a:ext cx="6319520" cy="3515360"/>
          </a:xfrm>
        </p:spPr>
        <p:txBody>
          <a:bodyPr>
            <a:normAutofit lnSpcReduction="10000"/>
          </a:bodyPr>
          <a:lstStyle/>
          <a:p>
            <a:pPr>
              <a:buNone/>
            </a:pPr>
            <a:r>
              <a:rPr lang="ru-RU" dirty="0" smtClean="0"/>
              <a:t>     </a:t>
            </a:r>
            <a:r>
              <a:rPr lang="ru-RU" dirty="0" err="1" smtClean="0"/>
              <a:t>являє</a:t>
            </a:r>
            <a:r>
              <a:rPr lang="ru-RU" dirty="0" smtClean="0"/>
              <a:t> </a:t>
            </a:r>
            <a:r>
              <a:rPr lang="ru-RU" dirty="0" smtClean="0"/>
              <a:t>собою щит малинового </a:t>
            </a:r>
            <a:r>
              <a:rPr lang="ru-RU" dirty="0" err="1" smtClean="0"/>
              <a:t>кольору</a:t>
            </a:r>
            <a:r>
              <a:rPr lang="ru-RU" dirty="0" smtClean="0"/>
              <a:t> </a:t>
            </a:r>
            <a:r>
              <a:rPr lang="ru-RU" dirty="0" err="1" smtClean="0"/>
              <a:t>з</a:t>
            </a:r>
            <a:r>
              <a:rPr lang="ru-RU" dirty="0" smtClean="0"/>
              <a:t> орлом, </a:t>
            </a:r>
            <a:r>
              <a:rPr lang="ru-RU" dirty="0" err="1" smtClean="0"/>
              <a:t>обтягнутий</a:t>
            </a:r>
            <a:r>
              <a:rPr lang="ru-RU" dirty="0" smtClean="0"/>
              <a:t> </a:t>
            </a:r>
            <a:r>
              <a:rPr lang="ru-RU" dirty="0" err="1" smtClean="0"/>
              <a:t>колоссями</a:t>
            </a:r>
            <a:r>
              <a:rPr lang="ru-RU" dirty="0" smtClean="0"/>
              <a:t> </a:t>
            </a:r>
            <a:r>
              <a:rPr lang="ru-RU" dirty="0" err="1" smtClean="0"/>
              <a:t>пшениці</a:t>
            </a:r>
            <a:r>
              <a:rPr lang="ru-RU" dirty="0" smtClean="0"/>
              <a:t> </a:t>
            </a:r>
            <a:r>
              <a:rPr lang="ru-RU" dirty="0" err="1" smtClean="0"/>
              <a:t>зі</a:t>
            </a:r>
            <a:r>
              <a:rPr lang="ru-RU" dirty="0" smtClean="0"/>
              <a:t> </a:t>
            </a:r>
            <a:r>
              <a:rPr lang="ru-RU" dirty="0" err="1" smtClean="0"/>
              <a:t>стрічкою</a:t>
            </a:r>
            <a:r>
              <a:rPr lang="ru-RU" dirty="0" smtClean="0"/>
              <a:t>, на </a:t>
            </a:r>
            <a:r>
              <a:rPr lang="ru-RU" dirty="0" err="1" smtClean="0"/>
              <a:t>якій</a:t>
            </a:r>
            <a:r>
              <a:rPr lang="ru-RU" dirty="0" smtClean="0"/>
              <a:t> </a:t>
            </a:r>
            <a:r>
              <a:rPr lang="ru-RU" dirty="0" err="1" smtClean="0"/>
              <a:t>є</a:t>
            </a:r>
            <a:r>
              <a:rPr lang="ru-RU" dirty="0" smtClean="0"/>
              <a:t> </a:t>
            </a:r>
            <a:r>
              <a:rPr lang="ru-RU" dirty="0" err="1" smtClean="0"/>
              <a:t>напис</a:t>
            </a:r>
            <a:r>
              <a:rPr lang="ru-RU" dirty="0" smtClean="0"/>
              <a:t>: "З добром до людей". </a:t>
            </a:r>
            <a:r>
              <a:rPr lang="ru-RU" dirty="0" err="1" smtClean="0"/>
              <a:t>Угорі</a:t>
            </a:r>
            <a:r>
              <a:rPr lang="ru-RU" dirty="0" smtClean="0"/>
              <a:t> щита </a:t>
            </a:r>
            <a:r>
              <a:rPr lang="ru-RU" dirty="0" err="1" smtClean="0"/>
              <a:t>розміщається</a:t>
            </a:r>
            <a:r>
              <a:rPr lang="ru-RU" dirty="0" smtClean="0"/>
              <a:t> Герб </a:t>
            </a:r>
            <a:r>
              <a:rPr lang="ru-RU" dirty="0" err="1" smtClean="0"/>
              <a:t>України</a:t>
            </a:r>
            <a:r>
              <a:rPr lang="ru-RU" dirty="0" smtClean="0"/>
              <a:t> - </a:t>
            </a:r>
            <a:r>
              <a:rPr lang="ru-RU" dirty="0" err="1" smtClean="0"/>
              <a:t>тризубець</a:t>
            </a:r>
            <a:r>
              <a:rPr lang="ru-RU" dirty="0" smtClean="0"/>
              <a:t> у </a:t>
            </a:r>
            <a:r>
              <a:rPr lang="ru-RU" dirty="0" err="1" smtClean="0"/>
              <a:t>фігурному</a:t>
            </a:r>
            <a:r>
              <a:rPr lang="ru-RU" dirty="0" smtClean="0"/>
              <a:t> </a:t>
            </a:r>
            <a:r>
              <a:rPr lang="ru-RU" dirty="0" err="1" smtClean="0"/>
              <a:t>литті</a:t>
            </a:r>
            <a:r>
              <a:rPr lang="ru-RU" dirty="0" smtClean="0"/>
              <a:t>. Орел на </a:t>
            </a:r>
            <a:r>
              <a:rPr lang="ru-RU" dirty="0" err="1" smtClean="0"/>
              <a:t>гербі</a:t>
            </a:r>
            <a:r>
              <a:rPr lang="ru-RU" dirty="0" smtClean="0"/>
              <a:t> </a:t>
            </a:r>
            <a:r>
              <a:rPr lang="ru-RU" dirty="0" err="1" smtClean="0"/>
              <a:t>іменується</a:t>
            </a:r>
            <a:r>
              <a:rPr lang="ru-RU" dirty="0" smtClean="0"/>
              <a:t> "</a:t>
            </a:r>
            <a:r>
              <a:rPr lang="ru-RU" dirty="0" err="1" smtClean="0"/>
              <a:t>скіфським</a:t>
            </a:r>
            <a:r>
              <a:rPr lang="ru-RU" dirty="0" smtClean="0"/>
              <a:t>". </a:t>
            </a:r>
            <a:r>
              <a:rPr lang="ru-RU" dirty="0" err="1" smtClean="0"/>
              <a:t>Саме</a:t>
            </a:r>
            <a:r>
              <a:rPr lang="ru-RU" dirty="0" smtClean="0"/>
              <a:t> </a:t>
            </a:r>
            <a:r>
              <a:rPr lang="ru-RU" dirty="0" err="1" smtClean="0"/>
              <a:t>таке</a:t>
            </a:r>
            <a:r>
              <a:rPr lang="ru-RU" dirty="0" smtClean="0"/>
              <a:t> </a:t>
            </a:r>
            <a:r>
              <a:rPr lang="ru-RU" dirty="0" err="1" smtClean="0"/>
              <a:t>прадавнє</a:t>
            </a:r>
            <a:r>
              <a:rPr lang="ru-RU" dirty="0" smtClean="0"/>
              <a:t> </a:t>
            </a:r>
            <a:r>
              <a:rPr lang="ru-RU" dirty="0" err="1" smtClean="0"/>
              <a:t>зображення</a:t>
            </a:r>
            <a:r>
              <a:rPr lang="ru-RU" dirty="0" smtClean="0"/>
              <a:t> орла </a:t>
            </a:r>
            <a:r>
              <a:rPr lang="ru-RU" dirty="0" err="1" smtClean="0"/>
              <a:t>було</a:t>
            </a:r>
            <a:r>
              <a:rPr lang="ru-RU" dirty="0" smtClean="0"/>
              <a:t> </a:t>
            </a:r>
            <a:r>
              <a:rPr lang="ru-RU" dirty="0" err="1" smtClean="0"/>
              <a:t>виявлено</a:t>
            </a:r>
            <a:r>
              <a:rPr lang="ru-RU" dirty="0" smtClean="0"/>
              <a:t> археологами на </a:t>
            </a:r>
            <a:r>
              <a:rPr lang="ru-RU" dirty="0" err="1" smtClean="0"/>
              <a:t>території</a:t>
            </a:r>
            <a:r>
              <a:rPr lang="ru-RU" dirty="0" smtClean="0"/>
              <a:t> </a:t>
            </a:r>
            <a:r>
              <a:rPr lang="ru-RU" dirty="0" err="1" smtClean="0"/>
              <a:t>області</a:t>
            </a:r>
            <a:r>
              <a:rPr lang="ru-RU" dirty="0" smtClean="0"/>
              <a:t>. </a:t>
            </a:r>
            <a:r>
              <a:rPr lang="ru-RU" dirty="0" err="1" smtClean="0"/>
              <a:t>Малиновий</a:t>
            </a:r>
            <a:r>
              <a:rPr lang="ru-RU" dirty="0" smtClean="0"/>
              <a:t> </a:t>
            </a:r>
            <a:r>
              <a:rPr lang="ru-RU" dirty="0" err="1" smtClean="0"/>
              <a:t>колір</a:t>
            </a:r>
            <a:r>
              <a:rPr lang="ru-RU" dirty="0" smtClean="0"/>
              <a:t> щита - </a:t>
            </a:r>
            <a:r>
              <a:rPr lang="ru-RU" dirty="0" err="1" smtClean="0"/>
              <a:t>символізує</a:t>
            </a:r>
            <a:r>
              <a:rPr lang="ru-RU" dirty="0" smtClean="0"/>
              <a:t> </a:t>
            </a:r>
            <a:r>
              <a:rPr lang="ru-RU" dirty="0" err="1" smtClean="0"/>
              <a:t>козацтво</a:t>
            </a:r>
            <a:r>
              <a:rPr lang="ru-RU" dirty="0" smtClean="0"/>
              <a:t>, а </a:t>
            </a:r>
            <a:r>
              <a:rPr lang="ru-RU" dirty="0" err="1" smtClean="0"/>
              <a:t>жовтий</a:t>
            </a:r>
            <a:r>
              <a:rPr lang="ru-RU" dirty="0" smtClean="0"/>
              <a:t> - </a:t>
            </a:r>
            <a:r>
              <a:rPr lang="ru-RU" dirty="0" err="1" smtClean="0"/>
              <a:t>багатство</a:t>
            </a:r>
            <a:r>
              <a:rPr lang="ru-RU" dirty="0" smtClean="0"/>
              <a:t> </a:t>
            </a:r>
            <a:r>
              <a:rPr lang="ru-RU" dirty="0" err="1" smtClean="0"/>
              <a:t>землі</a:t>
            </a:r>
            <a:r>
              <a:rPr lang="ru-RU" dirty="0" smtClean="0"/>
              <a:t>.</a:t>
            </a:r>
            <a:endParaRPr lang="ru-RU" dirty="0"/>
          </a:p>
        </p:txBody>
      </p:sp>
      <p:pic>
        <p:nvPicPr>
          <p:cNvPr id="5" name="Содержимое 4" descr="Україна. Кіровоградська область. Герб Кіровоградської області"/>
          <p:cNvPicPr>
            <a:picLocks noGrp="1"/>
          </p:cNvPicPr>
          <p:nvPr>
            <p:ph sz="half" idx="1"/>
          </p:nvPr>
        </p:nvPicPr>
        <p:blipFill>
          <a:blip r:embed="rId2"/>
          <a:srcRect/>
          <a:stretch>
            <a:fillRect/>
          </a:stretch>
        </p:blipFill>
        <p:spPr bwMode="auto">
          <a:xfrm>
            <a:off x="2011680" y="2661920"/>
            <a:ext cx="2946399" cy="3312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579882" y="2729652"/>
            <a:ext cx="9601196" cy="1303867"/>
          </a:xfrm>
        </p:spPr>
        <p:txBody>
          <a:bodyPr>
            <a:normAutofit fontScale="90000"/>
          </a:bodyPr>
          <a:lstStyle/>
          <a:p>
            <a:r>
              <a:rPr lang="uk-UA" dirty="0" smtClean="0"/>
              <a:t>ГЕРАЛЬДІКА РАЙОНІВ КІРОВОГРАДСЬКОЇ ОБЛАСТІ</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Бобринецький</a:t>
            </a:r>
            <a:r>
              <a:rPr lang="ru-RU" b="1" dirty="0" smtClean="0"/>
              <a:t> район</a:t>
            </a:r>
            <a:endParaRPr lang="ru-RU" dirty="0"/>
          </a:p>
        </p:txBody>
      </p:sp>
      <p:sp>
        <p:nvSpPr>
          <p:cNvPr id="8" name="Текст 7"/>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pic>
        <p:nvPicPr>
          <p:cNvPr id="6" name="Содержимое 5" descr="Розташування району">
            <a:hlinkClick r:id="rId2" tooltip="&quot;Розташування району&quot;"/>
          </p:cNvPr>
          <p:cNvPicPr>
            <a:picLocks noGrp="1"/>
          </p:cNvPicPr>
          <p:nvPr>
            <p:ph sz="half" idx="2"/>
          </p:nvPr>
        </p:nvPicPr>
        <p:blipFill>
          <a:blip r:embed="rId3"/>
          <a:stretch>
            <a:fillRect/>
          </a:stretch>
        </p:blipFill>
        <p:spPr bwMode="auto">
          <a:xfrm>
            <a:off x="1749663" y="3575173"/>
            <a:ext cx="3809524" cy="1968254"/>
          </a:xfrm>
          <a:prstGeom prst="rect">
            <a:avLst/>
          </a:prstGeom>
          <a:noFill/>
          <a:ln w="9525">
            <a:noFill/>
            <a:miter lim="800000"/>
            <a:headEnd/>
            <a:tailEnd/>
          </a:ln>
        </p:spPr>
      </p:pic>
      <p:sp>
        <p:nvSpPr>
          <p:cNvPr id="9" name="Текст 8"/>
          <p:cNvSpPr>
            <a:spLocks noGrp="1"/>
          </p:cNvSpPr>
          <p:nvPr>
            <p:ph type="body" sz="quarter" idx="3"/>
          </p:nvPr>
        </p:nvSpPr>
        <p:spPr/>
        <p:txBody>
          <a:bodyPr/>
          <a:lstStyle/>
          <a:p>
            <a:r>
              <a:rPr lang="ru-RU" dirty="0" smtClean="0">
                <a:solidFill>
                  <a:schemeClr val="bg1"/>
                </a:solidFill>
                <a:hlinkClick r:id="rId4" tooltip="Герб Бобринецького району"/>
              </a:rPr>
              <a:t>Герб</a:t>
            </a:r>
            <a:r>
              <a:rPr lang="ru-RU" u="sng" dirty="0" smtClean="0">
                <a:solidFill>
                  <a:schemeClr val="bg1"/>
                </a:solidFill>
              </a:rPr>
              <a:t>                          </a:t>
            </a:r>
            <a:r>
              <a:rPr lang="ru-RU" dirty="0" smtClean="0">
                <a:solidFill>
                  <a:schemeClr val="bg1"/>
                </a:solidFill>
                <a:hlinkClick r:id="rId5" tooltip="Прапор Бобринецького району (ще не написана)"/>
              </a:rPr>
              <a:t>Прапор</a:t>
            </a:r>
            <a:endParaRPr lang="ru-RU" dirty="0">
              <a:solidFill>
                <a:schemeClr val="bg1"/>
              </a:solidFill>
            </a:endParaRPr>
          </a:p>
        </p:txBody>
      </p:sp>
      <p:pic>
        <p:nvPicPr>
          <p:cNvPr id="11" name="Содержимое 10" descr="Bobrray Coa.jpg">
            <a:hlinkClick r:id="rId6"/>
          </p:cNvPr>
          <p:cNvPicPr>
            <a:picLocks noGrp="1"/>
          </p:cNvPicPr>
          <p:nvPr>
            <p:ph sz="quarter" idx="4"/>
          </p:nvPr>
        </p:nvPicPr>
        <p:blipFill>
          <a:blip r:embed="rId7"/>
          <a:srcRect/>
          <a:stretch>
            <a:fillRect/>
          </a:stretch>
        </p:blipFill>
        <p:spPr bwMode="auto">
          <a:xfrm>
            <a:off x="6339840" y="3464243"/>
            <a:ext cx="1544320" cy="2164397"/>
          </a:xfrm>
          <a:prstGeom prst="rect">
            <a:avLst/>
          </a:prstGeom>
          <a:noFill/>
          <a:ln w="9525">
            <a:noFill/>
            <a:miter lim="800000"/>
            <a:headEnd/>
            <a:tailEnd/>
          </a:ln>
        </p:spPr>
      </p:pic>
      <p:pic>
        <p:nvPicPr>
          <p:cNvPr id="12" name="Рисунок 11" descr="Bobrray fl.jpg">
            <a:hlinkClick r:id="rId8"/>
          </p:cNvPr>
          <p:cNvPicPr/>
          <p:nvPr/>
        </p:nvPicPr>
        <p:blipFill>
          <a:blip r:embed="rId9"/>
          <a:srcRect/>
          <a:stretch>
            <a:fillRect/>
          </a:stretch>
        </p:blipFill>
        <p:spPr bwMode="auto">
          <a:xfrm>
            <a:off x="8900160" y="3539490"/>
            <a:ext cx="2316480" cy="2048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Вільшанський</a:t>
            </a:r>
            <a:r>
              <a:rPr lang="ru-RU" b="1" dirty="0" smtClean="0"/>
              <a:t> район</a:t>
            </a:r>
            <a:endParaRPr lang="ru-RU"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pic>
        <p:nvPicPr>
          <p:cNvPr id="7" name="Содержимое 6" descr="Розташування району">
            <a:hlinkClick r:id="rId2" tooltip="&quot;Розташування району&quot;"/>
          </p:cNvPr>
          <p:cNvPicPr>
            <a:picLocks noGrp="1"/>
          </p:cNvPicPr>
          <p:nvPr>
            <p:ph sz="half" idx="2"/>
          </p:nvPr>
        </p:nvPicPr>
        <p:blipFill>
          <a:blip r:embed="rId3"/>
          <a:srcRect/>
          <a:stretch>
            <a:fillRect/>
          </a:stretch>
        </p:blipFill>
        <p:spPr bwMode="auto">
          <a:xfrm>
            <a:off x="1749663" y="3575173"/>
            <a:ext cx="3809524" cy="1968254"/>
          </a:xfrm>
          <a:prstGeom prst="rect">
            <a:avLst/>
          </a:prstGeom>
          <a:noFill/>
          <a:ln w="9525">
            <a:noFill/>
            <a:miter lim="800000"/>
            <a:headEnd/>
            <a:tailEnd/>
          </a:ln>
        </p:spPr>
      </p:pic>
      <p:pic>
        <p:nvPicPr>
          <p:cNvPr id="1026" name="Picture 2" descr="&amp;Gcy;&amp;iecy;&amp;rcy;&amp;bcy;-&amp;Vcy;&amp;iukcy;&amp;lcy;&amp;softcy;&amp;shcy;&amp;acy;&amp;ncy;&amp;scy;&amp;softcy;&amp;kcy;&amp;ocy;&amp;gcy;&amp;ocy;-&amp;rcy;&amp;acy;&amp;jcy;&amp;ocy;&amp;ncy;&amp;ucy;.gif"/>
          <p:cNvPicPr>
            <a:picLocks noChangeAspect="1" noChangeArrowheads="1"/>
          </p:cNvPicPr>
          <p:nvPr/>
        </p:nvPicPr>
        <p:blipFill>
          <a:blip r:embed="rId4"/>
          <a:srcRect/>
          <a:stretch>
            <a:fillRect/>
          </a:stretch>
        </p:blipFill>
        <p:spPr bwMode="auto">
          <a:xfrm>
            <a:off x="5953760" y="3244571"/>
            <a:ext cx="1663064" cy="2095461"/>
          </a:xfrm>
          <a:prstGeom prst="rect">
            <a:avLst/>
          </a:prstGeom>
          <a:noFill/>
        </p:spPr>
      </p:pic>
      <p:pic>
        <p:nvPicPr>
          <p:cNvPr id="9" name="Рисунок 8" descr="&amp;Fcy;&amp;acy;&amp;jcy;&amp;lcy;:&amp;Pcy;&amp;rcy;&amp;acy;&amp;pcy;&amp;ocy;&amp;rcy;-&amp;Vcy;&amp;iukcy;&amp;lcy;&amp;softcy;&amp;shcy;&amp;acy;&amp;ncy;&amp;scy;&amp;softcy;&amp;kcy;&amp;ocy;&amp;gcy;&amp;ocy;-&amp;rcy;&amp;acy;&amp;jcy;&amp;ocy;&amp;ncy;&amp;ucy;.gif"/>
          <p:cNvPicPr/>
          <p:nvPr/>
        </p:nvPicPr>
        <p:blipFill>
          <a:blip r:embed="rId5"/>
          <a:srcRect/>
          <a:stretch>
            <a:fillRect/>
          </a:stretch>
        </p:blipFill>
        <p:spPr bwMode="auto">
          <a:xfrm>
            <a:off x="8270241" y="3352800"/>
            <a:ext cx="2452052" cy="1998980"/>
          </a:xfrm>
          <a:prstGeom prst="rect">
            <a:avLst/>
          </a:prstGeom>
          <a:noFill/>
          <a:ln w="9525">
            <a:noFill/>
            <a:miter lim="800000"/>
            <a:headEnd/>
            <a:tailEnd/>
          </a:ln>
        </p:spPr>
      </p:pic>
      <p:sp>
        <p:nvSpPr>
          <p:cNvPr id="10" name="Текст 8"/>
          <p:cNvSpPr>
            <a:spLocks noGrp="1"/>
          </p:cNvSpPr>
          <p:nvPr>
            <p:ph type="body" sz="quarter" idx="3"/>
          </p:nvPr>
        </p:nvSpPr>
        <p:spPr/>
        <p:txBody>
          <a:bodyPr/>
          <a:lstStyle/>
          <a:p>
            <a:r>
              <a:rPr lang="ru-RU" dirty="0" smtClean="0">
                <a:solidFill>
                  <a:schemeClr val="bg1"/>
                </a:solidFill>
                <a:hlinkClick r:id="rId6" tooltip="Герб Бобринецького району"/>
              </a:rPr>
              <a:t>Герб</a:t>
            </a:r>
            <a:r>
              <a:rPr lang="ru-RU" u="sng" dirty="0" smtClean="0">
                <a:solidFill>
                  <a:schemeClr val="bg1"/>
                </a:solidFill>
              </a:rPr>
              <a:t>                          </a:t>
            </a:r>
            <a:r>
              <a:rPr lang="ru-RU" dirty="0" smtClean="0">
                <a:solidFill>
                  <a:schemeClr val="bg1"/>
                </a:solidFill>
                <a:hlinkClick r:id="rId7" tooltip="Прапор Бобринецького району (ще не написана)"/>
              </a:rPr>
              <a:t>Прапор</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Гайворонський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pic>
        <p:nvPicPr>
          <p:cNvPr id="50178" name="Picture 2" descr="&amp;Fcy;&amp;acy;&amp;jcy;&amp;lcy;:Gayvoronskyi-Raion.png"/>
          <p:cNvPicPr>
            <a:picLocks noChangeAspect="1" noChangeArrowheads="1"/>
          </p:cNvPicPr>
          <p:nvPr/>
        </p:nvPicPr>
        <p:blipFill>
          <a:blip r:embed="rId2"/>
          <a:srcRect/>
          <a:stretch>
            <a:fillRect/>
          </a:stretch>
        </p:blipFill>
        <p:spPr bwMode="auto">
          <a:xfrm>
            <a:off x="1415415" y="3605212"/>
            <a:ext cx="3905250" cy="2019301"/>
          </a:xfrm>
          <a:prstGeom prst="rect">
            <a:avLst/>
          </a:prstGeom>
          <a:noFill/>
        </p:spPr>
      </p:pic>
      <p:sp>
        <p:nvSpPr>
          <p:cNvPr id="8" name="Текст 8"/>
          <p:cNvSpPr>
            <a:spLocks noGrp="1"/>
          </p:cNvSpPr>
          <p:nvPr>
            <p:ph type="body" sz="quarter" idx="3"/>
          </p:nvPr>
        </p:nvSpPr>
        <p:spPr/>
        <p:txBody>
          <a:bodyPr/>
          <a:lstStyle/>
          <a:p>
            <a:r>
              <a:rPr lang="ru-RU" dirty="0" smtClean="0">
                <a:solidFill>
                  <a:schemeClr val="bg1"/>
                </a:solidFill>
                <a:hlinkClick r:id="rId3" tooltip="Герб Бобринецького району"/>
              </a:rPr>
              <a:t>Герб</a:t>
            </a:r>
            <a:r>
              <a:rPr lang="ru-RU" u="sng" dirty="0" smtClean="0">
                <a:solidFill>
                  <a:schemeClr val="bg1"/>
                </a:solidFill>
              </a:rPr>
              <a:t>                          </a:t>
            </a:r>
            <a:r>
              <a:rPr lang="ru-RU" dirty="0" smtClean="0">
                <a:solidFill>
                  <a:schemeClr val="bg1"/>
                </a:solidFill>
                <a:hlinkClick r:id="rId4" tooltip="Прапор Бобринецького району (ще не написана)"/>
              </a:rPr>
              <a:t>Прапор</a:t>
            </a:r>
            <a:endParaRPr lang="ru-RU" dirty="0">
              <a:solidFill>
                <a:schemeClr val="bg1"/>
              </a:solidFill>
            </a:endParaRPr>
          </a:p>
        </p:txBody>
      </p:sp>
      <p:pic>
        <p:nvPicPr>
          <p:cNvPr id="50180" name="Picture 4" descr="Gaivoron rs.gif"/>
          <p:cNvPicPr>
            <a:picLocks noChangeAspect="1" noChangeArrowheads="1"/>
          </p:cNvPicPr>
          <p:nvPr/>
        </p:nvPicPr>
        <p:blipFill>
          <a:blip r:embed="rId5"/>
          <a:srcRect/>
          <a:stretch>
            <a:fillRect/>
          </a:stretch>
        </p:blipFill>
        <p:spPr bwMode="auto">
          <a:xfrm>
            <a:off x="5926455" y="3431470"/>
            <a:ext cx="1978025" cy="2447043"/>
          </a:xfrm>
          <a:prstGeom prst="rect">
            <a:avLst/>
          </a:prstGeom>
          <a:noFill/>
        </p:spPr>
      </p:pic>
      <p:pic>
        <p:nvPicPr>
          <p:cNvPr id="50182" name="Picture 6" descr="&amp;Pcy;&amp;rcy;&amp;acy;&amp;pcy;&amp;ocy;&amp;rcy;-&amp;Gcy;&amp;acy;&amp;jcy;&amp;vcy;&amp;ocy;&amp;rcy;&amp;ocy;&amp;ncy;&amp;scy;&amp;softcy;&amp;kcy;&amp;ocy;&amp;gcy;&amp;ocy;-&amp;rcy;&amp;acy;&amp;jcy;&amp;ocy;&amp;ncy;.png"/>
          <p:cNvPicPr>
            <a:picLocks noChangeAspect="1" noChangeArrowheads="1"/>
          </p:cNvPicPr>
          <p:nvPr/>
        </p:nvPicPr>
        <p:blipFill>
          <a:blip r:embed="rId6"/>
          <a:srcRect/>
          <a:stretch>
            <a:fillRect/>
          </a:stretch>
        </p:blipFill>
        <p:spPr bwMode="auto">
          <a:xfrm>
            <a:off x="8212584" y="3686492"/>
            <a:ext cx="2937636" cy="165766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5947" y="1089498"/>
            <a:ext cx="9601196" cy="2568101"/>
          </a:xfrm>
        </p:spPr>
        <p:txBody>
          <a:bodyPr>
            <a:noAutofit/>
          </a:bodyPr>
          <a:lstStyle/>
          <a:p>
            <a:r>
              <a:rPr lang="ru-RU" sz="3600" dirty="0" err="1" smtClean="0"/>
              <a:t>Історія</a:t>
            </a:r>
            <a:r>
              <a:rPr lang="ru-RU" sz="3600" dirty="0" smtClean="0"/>
              <a:t> краю </a:t>
            </a:r>
            <a:r>
              <a:rPr lang="ru-RU" sz="3600" dirty="0" err="1" smtClean="0"/>
              <a:t>починається</a:t>
            </a:r>
            <a:r>
              <a:rPr lang="ru-RU" sz="3600" dirty="0" smtClean="0"/>
              <a:t> </a:t>
            </a:r>
            <a:r>
              <a:rPr lang="ru-RU" sz="3600" dirty="0" err="1" smtClean="0"/>
              <a:t>з</a:t>
            </a:r>
            <a:r>
              <a:rPr lang="ru-RU" sz="3600" dirty="0" smtClean="0"/>
              <a:t> IV-III </a:t>
            </a:r>
            <a:r>
              <a:rPr lang="ru-RU" sz="3600" dirty="0" err="1" smtClean="0"/>
              <a:t>тисячоліття</a:t>
            </a:r>
            <a:r>
              <a:rPr lang="ru-RU" sz="3600" dirty="0" smtClean="0"/>
              <a:t> до </a:t>
            </a:r>
            <a:r>
              <a:rPr lang="ru-RU" sz="3600" dirty="0" err="1" smtClean="0"/>
              <a:t>нашої</a:t>
            </a:r>
            <a:r>
              <a:rPr lang="ru-RU" sz="3600" dirty="0" smtClean="0"/>
              <a:t> </a:t>
            </a:r>
            <a:r>
              <a:rPr lang="ru-RU" sz="3600" dirty="0" err="1" smtClean="0"/>
              <a:t>ери</a:t>
            </a:r>
            <a:r>
              <a:rPr lang="ru-RU" sz="3600" dirty="0" smtClean="0"/>
              <a:t> </a:t>
            </a:r>
            <a:r>
              <a:rPr lang="ru-RU" sz="3600" dirty="0" err="1" smtClean="0"/>
              <a:t>з</a:t>
            </a:r>
            <a:r>
              <a:rPr lang="ru-RU" sz="3600" dirty="0" smtClean="0"/>
              <a:t> </a:t>
            </a:r>
            <a:r>
              <a:rPr lang="ru-RU" sz="3600" dirty="0" err="1" smtClean="0"/>
              <a:t>часів</a:t>
            </a:r>
            <a:r>
              <a:rPr lang="ru-RU" sz="3600" dirty="0" smtClean="0"/>
              <a:t> </a:t>
            </a:r>
            <a:r>
              <a:rPr lang="ru-RU" sz="3600" dirty="0" err="1" smtClean="0"/>
              <a:t>трипільської</a:t>
            </a:r>
            <a:r>
              <a:rPr lang="ru-RU" sz="3600" dirty="0" smtClean="0"/>
              <a:t> </a:t>
            </a:r>
            <a:r>
              <a:rPr lang="ru-RU" sz="3600" dirty="0" err="1" smtClean="0"/>
              <a:t>культури</a:t>
            </a:r>
            <a:r>
              <a:rPr lang="ru-RU" sz="3600" dirty="0" smtClean="0"/>
              <a:t>. </a:t>
            </a:r>
            <a:r>
              <a:rPr lang="ru-RU" sz="3600" dirty="0" err="1" smtClean="0"/>
              <a:t>Знайдено</a:t>
            </a:r>
            <a:r>
              <a:rPr lang="ru-RU" sz="3600" dirty="0" smtClean="0"/>
              <a:t> </a:t>
            </a:r>
            <a:r>
              <a:rPr lang="ru-RU" sz="3600" dirty="0" err="1" smtClean="0"/>
              <a:t>рештки</a:t>
            </a:r>
            <a:r>
              <a:rPr lang="ru-RU" sz="3600" dirty="0" smtClean="0"/>
              <a:t> </a:t>
            </a:r>
            <a:r>
              <a:rPr lang="ru-RU" sz="3600" dirty="0" err="1" smtClean="0"/>
              <a:t>поселень</a:t>
            </a:r>
            <a:r>
              <a:rPr lang="ru-RU" sz="3600" dirty="0" smtClean="0"/>
              <a:t> </a:t>
            </a:r>
            <a:r>
              <a:rPr lang="ru-RU" sz="3600" dirty="0" err="1" smtClean="0"/>
              <a:t>чорноліської</a:t>
            </a:r>
            <a:r>
              <a:rPr lang="ru-RU" sz="3600" dirty="0" smtClean="0"/>
              <a:t>, </a:t>
            </a:r>
            <a:r>
              <a:rPr lang="ru-RU" sz="3600" dirty="0" err="1" smtClean="0"/>
              <a:t>черняхівської</a:t>
            </a:r>
            <a:r>
              <a:rPr lang="ru-RU" sz="3600" dirty="0" smtClean="0"/>
              <a:t> культур, а </a:t>
            </a:r>
            <a:r>
              <a:rPr lang="ru-RU" sz="3600" dirty="0" err="1" smtClean="0"/>
              <a:t>також</a:t>
            </a:r>
            <a:r>
              <a:rPr lang="ru-RU" sz="3600" dirty="0" smtClean="0"/>
              <a:t> </a:t>
            </a:r>
            <a:r>
              <a:rPr lang="ru-RU" sz="3600" dirty="0" err="1" smtClean="0"/>
              <a:t>скіфських</a:t>
            </a:r>
            <a:r>
              <a:rPr lang="ru-RU" sz="3600" dirty="0" smtClean="0"/>
              <a:t> племен.</a:t>
            </a:r>
            <a:endParaRPr lang="ru-RU" sz="3600" dirty="0"/>
          </a:p>
        </p:txBody>
      </p:sp>
      <p:pic>
        <p:nvPicPr>
          <p:cNvPr id="25602" name="Picture 2" descr="http://im5-tub-ua.yandex.net/i?id=186303572-32-72&amp;n=21"/>
          <p:cNvPicPr>
            <a:picLocks noChangeAspect="1" noChangeArrowheads="1"/>
          </p:cNvPicPr>
          <p:nvPr/>
        </p:nvPicPr>
        <p:blipFill>
          <a:blip r:embed="rId2"/>
          <a:srcRect/>
          <a:stretch>
            <a:fillRect/>
          </a:stretch>
        </p:blipFill>
        <p:spPr bwMode="auto">
          <a:xfrm>
            <a:off x="1283983" y="3711102"/>
            <a:ext cx="3054096" cy="2028218"/>
          </a:xfrm>
          <a:prstGeom prst="rect">
            <a:avLst/>
          </a:prstGeom>
          <a:noFill/>
        </p:spPr>
      </p:pic>
      <p:pic>
        <p:nvPicPr>
          <p:cNvPr id="25604" name="Picture 4" descr="http://im8-tub-ua.yandex.net/i?id=360671111-46-72&amp;n=21"/>
          <p:cNvPicPr>
            <a:picLocks noChangeAspect="1" noChangeArrowheads="1"/>
          </p:cNvPicPr>
          <p:nvPr/>
        </p:nvPicPr>
        <p:blipFill>
          <a:blip r:embed="rId3"/>
          <a:srcRect/>
          <a:stretch>
            <a:fillRect/>
          </a:stretch>
        </p:blipFill>
        <p:spPr bwMode="auto">
          <a:xfrm>
            <a:off x="5227088" y="3463045"/>
            <a:ext cx="1640640" cy="2343772"/>
          </a:xfrm>
          <a:prstGeom prst="rect">
            <a:avLst/>
          </a:prstGeom>
          <a:noFill/>
        </p:spPr>
      </p:pic>
      <p:sp>
        <p:nvSpPr>
          <p:cNvPr id="6" name="TextBox 5"/>
          <p:cNvSpPr txBox="1"/>
          <p:nvPr/>
        </p:nvSpPr>
        <p:spPr>
          <a:xfrm>
            <a:off x="1264596" y="5797685"/>
            <a:ext cx="3171217" cy="369332"/>
          </a:xfrm>
          <a:prstGeom prst="rect">
            <a:avLst/>
          </a:prstGeom>
          <a:noFill/>
        </p:spPr>
        <p:txBody>
          <a:bodyPr wrap="square" rtlCol="0">
            <a:spAutoFit/>
          </a:bodyPr>
          <a:lstStyle/>
          <a:p>
            <a:r>
              <a:rPr lang="uk-UA" dirty="0" smtClean="0"/>
              <a:t>Трипільська будівля</a:t>
            </a:r>
            <a:endParaRPr lang="ru-RU" dirty="0"/>
          </a:p>
        </p:txBody>
      </p:sp>
      <p:sp>
        <p:nvSpPr>
          <p:cNvPr id="7" name="TextBox 6"/>
          <p:cNvSpPr txBox="1"/>
          <p:nvPr/>
        </p:nvSpPr>
        <p:spPr>
          <a:xfrm>
            <a:off x="5097294" y="5875506"/>
            <a:ext cx="2217906" cy="369332"/>
          </a:xfrm>
          <a:prstGeom prst="rect">
            <a:avLst/>
          </a:prstGeom>
          <a:noFill/>
        </p:spPr>
        <p:txBody>
          <a:bodyPr wrap="square" rtlCol="0">
            <a:spAutoFit/>
          </a:bodyPr>
          <a:lstStyle/>
          <a:p>
            <a:r>
              <a:rPr lang="uk-UA" dirty="0" smtClean="0"/>
              <a:t>Скіфські воїни</a:t>
            </a:r>
            <a:endParaRPr lang="ru-RU" dirty="0"/>
          </a:p>
        </p:txBody>
      </p:sp>
      <p:pic>
        <p:nvPicPr>
          <p:cNvPr id="25608" name="Picture 8" descr="http://im4-tub-ua.yandex.net/i?id=124427796-14-72&amp;n=21"/>
          <p:cNvPicPr>
            <a:picLocks noChangeAspect="1" noChangeArrowheads="1"/>
          </p:cNvPicPr>
          <p:nvPr/>
        </p:nvPicPr>
        <p:blipFill>
          <a:blip r:embed="rId4"/>
          <a:srcRect/>
          <a:stretch>
            <a:fillRect/>
          </a:stretch>
        </p:blipFill>
        <p:spPr bwMode="auto">
          <a:xfrm>
            <a:off x="8190622" y="3672192"/>
            <a:ext cx="2179063" cy="2055720"/>
          </a:xfrm>
          <a:prstGeom prst="rect">
            <a:avLst/>
          </a:prstGeom>
          <a:noFill/>
        </p:spPr>
      </p:pic>
      <p:sp>
        <p:nvSpPr>
          <p:cNvPr id="10" name="TextBox 9"/>
          <p:cNvSpPr txBox="1"/>
          <p:nvPr/>
        </p:nvSpPr>
        <p:spPr>
          <a:xfrm>
            <a:off x="8054502" y="5856051"/>
            <a:ext cx="3151762" cy="369332"/>
          </a:xfrm>
          <a:prstGeom prst="rect">
            <a:avLst/>
          </a:prstGeom>
          <a:noFill/>
        </p:spPr>
        <p:txBody>
          <a:bodyPr wrap="square" rtlCol="0">
            <a:spAutoFit/>
          </a:bodyPr>
          <a:lstStyle/>
          <a:p>
            <a:r>
              <a:rPr lang="uk-UA" dirty="0" smtClean="0"/>
              <a:t>Рештки черняхівської культури</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Голованівський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pic>
        <p:nvPicPr>
          <p:cNvPr id="51202" name="Picture 2" descr="&amp;Rcy;&amp;ocy;&amp;zcy;&amp;tcy;&amp;acy;&amp;shcy;&amp;ucy;&amp;vcy;&amp;acy;&amp;ncy;&amp;ncy;&amp;yacy; &amp;rcy;&amp;acy;&amp;jcy;&amp;ocy;&amp;ncy;&amp;ucy;"/>
          <p:cNvPicPr>
            <a:picLocks noChangeAspect="1" noChangeArrowheads="1"/>
          </p:cNvPicPr>
          <p:nvPr/>
        </p:nvPicPr>
        <p:blipFill>
          <a:blip r:embed="rId2"/>
          <a:srcRect/>
          <a:stretch>
            <a:fillRect/>
          </a:stretch>
        </p:blipFill>
        <p:spPr bwMode="auto">
          <a:xfrm>
            <a:off x="1476375" y="3559175"/>
            <a:ext cx="2857500" cy="1476375"/>
          </a:xfrm>
          <a:prstGeom prst="rect">
            <a:avLst/>
          </a:prstGeom>
          <a:noFill/>
        </p:spPr>
      </p:pic>
      <p:sp>
        <p:nvSpPr>
          <p:cNvPr id="8" name="Текст 8"/>
          <p:cNvSpPr>
            <a:spLocks noGrp="1"/>
          </p:cNvSpPr>
          <p:nvPr>
            <p:ph type="body" sz="quarter" idx="3"/>
          </p:nvPr>
        </p:nvSpPr>
        <p:spPr/>
        <p:txBody>
          <a:bodyPr/>
          <a:lstStyle/>
          <a:p>
            <a:r>
              <a:rPr lang="ru-RU" dirty="0" smtClean="0">
                <a:solidFill>
                  <a:schemeClr val="bg1"/>
                </a:solidFill>
                <a:hlinkClick r:id="rId3" tooltip="Герб Бобринецького району"/>
              </a:rPr>
              <a:t>Герб</a:t>
            </a:r>
            <a:r>
              <a:rPr lang="ru-RU" u="sng" dirty="0" smtClean="0">
                <a:solidFill>
                  <a:schemeClr val="bg1"/>
                </a:solidFill>
              </a:rPr>
              <a:t>                          </a:t>
            </a:r>
            <a:r>
              <a:rPr lang="ru-RU" dirty="0" smtClean="0">
                <a:solidFill>
                  <a:schemeClr val="bg1"/>
                </a:solidFill>
                <a:hlinkClick r:id="rId4" tooltip="Прапор Бобринецького району (ще не написана)"/>
              </a:rPr>
              <a:t>Прапор</a:t>
            </a:r>
            <a:endParaRPr lang="ru-RU" dirty="0">
              <a:solidFill>
                <a:schemeClr val="bg1"/>
              </a:solidFill>
            </a:endParaRPr>
          </a:p>
        </p:txBody>
      </p:sp>
      <p:pic>
        <p:nvPicPr>
          <p:cNvPr id="51204" name="Picture 4" descr="&amp;Gcy;&amp;iecy;&amp;rcy;&amp;bcy;-&amp;Gcy;&amp;ocy;&amp;lcy;&amp;ocy;&amp;vcy;&amp;acy;&amp;ncy;&amp;iukcy;&amp;vcy;&amp;scy;&amp;softcy;&amp;kcy;&amp;ocy;&amp;gcy;&amp;ocy;-&amp;rcy;&amp;acy;&amp;jcy;&amp;ocy;&amp;kcy;&amp;ucy;.gif"/>
          <p:cNvPicPr>
            <a:picLocks noChangeAspect="1" noChangeArrowheads="1"/>
          </p:cNvPicPr>
          <p:nvPr/>
        </p:nvPicPr>
        <p:blipFill>
          <a:blip r:embed="rId5"/>
          <a:srcRect/>
          <a:stretch>
            <a:fillRect/>
          </a:stretch>
        </p:blipFill>
        <p:spPr bwMode="auto">
          <a:xfrm>
            <a:off x="5357495" y="3292792"/>
            <a:ext cx="2316412" cy="2417128"/>
          </a:xfrm>
          <a:prstGeom prst="rect">
            <a:avLst/>
          </a:prstGeom>
          <a:noFill/>
        </p:spPr>
      </p:pic>
      <p:pic>
        <p:nvPicPr>
          <p:cNvPr id="51206" name="Picture 6" descr="&amp;Pcy;&amp;rcy;&amp;acy;&amp;pcy;&amp;ocy;&amp;rcy;-&amp;Gcy;&amp;ocy;&amp;lcy;&amp;ocy;&amp;vcy;&amp;acy;&amp;ncy;&amp;iukcy;&amp;vcy;&amp;scy;&amp;softcy;&amp;kcy;&amp;ocy;&amp;gcy;&amp;ocy;--&amp;rcy;&amp;acy;&amp;jcy;.gif"/>
          <p:cNvPicPr>
            <a:picLocks noChangeAspect="1" noChangeArrowheads="1"/>
          </p:cNvPicPr>
          <p:nvPr/>
        </p:nvPicPr>
        <p:blipFill>
          <a:blip r:embed="rId6"/>
          <a:srcRect/>
          <a:stretch>
            <a:fillRect/>
          </a:stretch>
        </p:blipFill>
        <p:spPr bwMode="auto">
          <a:xfrm>
            <a:off x="8033240" y="3500755"/>
            <a:ext cx="2983191" cy="20669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Добровеличківський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pic>
        <p:nvPicPr>
          <p:cNvPr id="52226" name="Picture 2" descr="&amp;Rcy;&amp;ocy;&amp;zcy;&amp;tcy;&amp;acy;&amp;shcy;&amp;ucy;&amp;vcy;&amp;acy;&amp;ncy;&amp;ncy;&amp;yacy; &amp;rcy;&amp;acy;&amp;jcy;&amp;ocy;&amp;ncy;&amp;ucy;"/>
          <p:cNvPicPr>
            <a:picLocks noChangeAspect="1" noChangeArrowheads="1"/>
          </p:cNvPicPr>
          <p:nvPr/>
        </p:nvPicPr>
        <p:blipFill>
          <a:blip r:embed="rId2"/>
          <a:srcRect/>
          <a:stretch>
            <a:fillRect/>
          </a:stretch>
        </p:blipFill>
        <p:spPr bwMode="auto">
          <a:xfrm>
            <a:off x="1659255" y="3701415"/>
            <a:ext cx="2857500" cy="1476375"/>
          </a:xfrm>
          <a:prstGeom prst="rect">
            <a:avLst/>
          </a:prstGeom>
          <a:noFill/>
        </p:spPr>
      </p:pic>
      <p:sp>
        <p:nvSpPr>
          <p:cNvPr id="8" name="Текст 8"/>
          <p:cNvSpPr>
            <a:spLocks noGrp="1"/>
          </p:cNvSpPr>
          <p:nvPr>
            <p:ph type="body" sz="quarter" idx="3"/>
          </p:nvPr>
        </p:nvSpPr>
        <p:spPr/>
        <p:txBody>
          <a:bodyPr/>
          <a:lstStyle/>
          <a:p>
            <a:r>
              <a:rPr lang="ru-RU" dirty="0" smtClean="0">
                <a:solidFill>
                  <a:schemeClr val="bg1"/>
                </a:solidFill>
                <a:hlinkClick r:id="rId3" tooltip="Герб Бобринецького району"/>
              </a:rPr>
              <a:t>Герб</a:t>
            </a:r>
            <a:r>
              <a:rPr lang="ru-RU" u="sng" dirty="0" smtClean="0">
                <a:solidFill>
                  <a:schemeClr val="bg1"/>
                </a:solidFill>
              </a:rPr>
              <a:t>                          </a:t>
            </a:r>
            <a:r>
              <a:rPr lang="ru-RU" dirty="0" smtClean="0">
                <a:solidFill>
                  <a:schemeClr val="bg1"/>
                </a:solidFill>
                <a:hlinkClick r:id="rId4" tooltip="Прапор Бобринецького району (ще не написана)"/>
              </a:rPr>
              <a:t>Прапор</a:t>
            </a:r>
            <a:endParaRPr lang="ru-RU" dirty="0">
              <a:solidFill>
                <a:schemeClr val="bg1"/>
              </a:solidFill>
            </a:endParaRPr>
          </a:p>
        </p:txBody>
      </p:sp>
      <p:pic>
        <p:nvPicPr>
          <p:cNvPr id="52228" name="Picture 4" descr="Dobrovelych rs.gif"/>
          <p:cNvPicPr>
            <a:picLocks noChangeAspect="1" noChangeArrowheads="1"/>
          </p:cNvPicPr>
          <p:nvPr/>
        </p:nvPicPr>
        <p:blipFill>
          <a:blip r:embed="rId5"/>
          <a:srcRect/>
          <a:stretch>
            <a:fillRect/>
          </a:stretch>
        </p:blipFill>
        <p:spPr bwMode="auto">
          <a:xfrm>
            <a:off x="5418455" y="3414712"/>
            <a:ext cx="2064677" cy="2315528"/>
          </a:xfrm>
          <a:prstGeom prst="rect">
            <a:avLst/>
          </a:prstGeom>
          <a:noFill/>
        </p:spPr>
      </p:pic>
      <p:pic>
        <p:nvPicPr>
          <p:cNvPr id="52230" name="Picture 6" descr="Dobrovelych rh.gif"/>
          <p:cNvPicPr>
            <a:picLocks noChangeAspect="1" noChangeArrowheads="1"/>
          </p:cNvPicPr>
          <p:nvPr/>
        </p:nvPicPr>
        <p:blipFill>
          <a:blip r:embed="rId6"/>
          <a:srcRect/>
          <a:stretch>
            <a:fillRect/>
          </a:stretch>
        </p:blipFill>
        <p:spPr bwMode="auto">
          <a:xfrm>
            <a:off x="8364855" y="3705860"/>
            <a:ext cx="2619204" cy="17399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Долинський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7" name="Текст 8"/>
          <p:cNvSpPr>
            <a:spLocks noGrp="1"/>
          </p:cNvSpPr>
          <p:nvPr>
            <p:ph type="body" sz="quarter" idx="3"/>
          </p:nvPr>
        </p:nvSpPr>
        <p:spPr/>
        <p:txBody>
          <a:bodyPr/>
          <a:lstStyle/>
          <a:p>
            <a:r>
              <a:rPr lang="ru-RU" dirty="0" smtClean="0">
                <a:solidFill>
                  <a:schemeClr val="bg1"/>
                </a:solidFill>
                <a:hlinkClick r:id="rId2" tooltip="Герб Бобринецького району"/>
              </a:rPr>
              <a:t>Герб</a:t>
            </a:r>
            <a:r>
              <a:rPr lang="ru-RU" u="sng" dirty="0" smtClean="0">
                <a:solidFill>
                  <a:schemeClr val="bg1"/>
                </a:solidFill>
              </a:rPr>
              <a:t>                          </a:t>
            </a:r>
            <a:r>
              <a:rPr lang="ru-RU" dirty="0" smtClean="0">
                <a:solidFill>
                  <a:schemeClr val="bg1"/>
                </a:solidFill>
                <a:hlinkClick r:id="rId3" tooltip="Прапор Бобринецького району (ще не написана)"/>
              </a:rPr>
              <a:t>Прапор</a:t>
            </a:r>
            <a:endParaRPr lang="ru-RU" dirty="0">
              <a:solidFill>
                <a:schemeClr val="bg1"/>
              </a:solidFill>
            </a:endParaRPr>
          </a:p>
        </p:txBody>
      </p:sp>
      <p:pic>
        <p:nvPicPr>
          <p:cNvPr id="53250" name="Picture 2"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395095" y="3762375"/>
            <a:ext cx="2857500" cy="1476375"/>
          </a:xfrm>
          <a:prstGeom prst="rect">
            <a:avLst/>
          </a:prstGeom>
          <a:noFill/>
        </p:spPr>
      </p:pic>
      <p:pic>
        <p:nvPicPr>
          <p:cNvPr id="53252" name="Picture 4" descr="Dolinskii rayon coa.gif"/>
          <p:cNvPicPr>
            <a:picLocks noChangeAspect="1" noChangeArrowheads="1"/>
          </p:cNvPicPr>
          <p:nvPr/>
        </p:nvPicPr>
        <p:blipFill>
          <a:blip r:embed="rId5"/>
          <a:srcRect/>
          <a:stretch>
            <a:fillRect/>
          </a:stretch>
        </p:blipFill>
        <p:spPr bwMode="auto">
          <a:xfrm>
            <a:off x="5581015" y="3577272"/>
            <a:ext cx="1754505" cy="2216219"/>
          </a:xfrm>
          <a:prstGeom prst="rect">
            <a:avLst/>
          </a:prstGeom>
          <a:noFill/>
        </p:spPr>
      </p:pic>
      <p:pic>
        <p:nvPicPr>
          <p:cNvPr id="53254" name="Picture 6" descr="Dolinskii rayon fl.gif"/>
          <p:cNvPicPr>
            <a:picLocks noChangeAspect="1" noChangeArrowheads="1"/>
          </p:cNvPicPr>
          <p:nvPr/>
        </p:nvPicPr>
        <p:blipFill>
          <a:blip r:embed="rId6"/>
          <a:srcRect/>
          <a:stretch>
            <a:fillRect/>
          </a:stretch>
        </p:blipFill>
        <p:spPr bwMode="auto">
          <a:xfrm>
            <a:off x="8324214" y="3616642"/>
            <a:ext cx="2693951" cy="180879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Знам'янський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pic>
        <p:nvPicPr>
          <p:cNvPr id="54274" name="Picture 2" descr="&amp;Rcy;&amp;ocy;&amp;zcy;&amp;tcy;&amp;acy;&amp;shcy;&amp;ucy;&amp;vcy;&amp;acy;&amp;ncy;&amp;ncy;&amp;yacy; &amp;rcy;&amp;acy;&amp;jcy;&amp;ocy;&amp;ncy;&amp;ucy;"/>
          <p:cNvPicPr>
            <a:picLocks noChangeAspect="1" noChangeArrowheads="1"/>
          </p:cNvPicPr>
          <p:nvPr/>
        </p:nvPicPr>
        <p:blipFill>
          <a:blip r:embed="rId2"/>
          <a:srcRect/>
          <a:stretch>
            <a:fillRect/>
          </a:stretch>
        </p:blipFill>
        <p:spPr bwMode="auto">
          <a:xfrm>
            <a:off x="1943735" y="4128135"/>
            <a:ext cx="2857500" cy="1476375"/>
          </a:xfrm>
          <a:prstGeom prst="rect">
            <a:avLst/>
          </a:prstGeom>
          <a:noFill/>
        </p:spPr>
      </p:pic>
      <p:pic>
        <p:nvPicPr>
          <p:cNvPr id="54276" name="Picture 4" descr="Znamyansky rs.gif"/>
          <p:cNvPicPr>
            <a:picLocks noChangeAspect="1" noChangeArrowheads="1"/>
          </p:cNvPicPr>
          <p:nvPr/>
        </p:nvPicPr>
        <p:blipFill>
          <a:blip r:embed="rId3"/>
          <a:srcRect/>
          <a:stretch>
            <a:fillRect/>
          </a:stretch>
        </p:blipFill>
        <p:spPr bwMode="auto">
          <a:xfrm>
            <a:off x="5998152" y="3576320"/>
            <a:ext cx="1842007" cy="2255520"/>
          </a:xfrm>
          <a:prstGeom prst="rect">
            <a:avLst/>
          </a:prstGeom>
          <a:noFill/>
        </p:spPr>
      </p:pic>
      <p:pic>
        <p:nvPicPr>
          <p:cNvPr id="54278" name="Picture 6" descr="Znamyansky rh.gif"/>
          <p:cNvPicPr>
            <a:picLocks noChangeAspect="1" noChangeArrowheads="1"/>
          </p:cNvPicPr>
          <p:nvPr/>
        </p:nvPicPr>
        <p:blipFill>
          <a:blip r:embed="rId4"/>
          <a:srcRect/>
          <a:stretch>
            <a:fillRect/>
          </a:stretch>
        </p:blipFill>
        <p:spPr bwMode="auto">
          <a:xfrm>
            <a:off x="8242934" y="3746500"/>
            <a:ext cx="2772151" cy="1841500"/>
          </a:xfrm>
          <a:prstGeom prst="rect">
            <a:avLst/>
          </a:prstGeom>
          <a:noFill/>
        </p:spPr>
      </p:pic>
      <p:sp>
        <p:nvSpPr>
          <p:cNvPr id="10" name="Текст 8"/>
          <p:cNvSpPr txBox="1">
            <a:spLocks/>
          </p:cNvSpPr>
          <p:nvPr/>
        </p:nvSpPr>
        <p:spPr>
          <a:xfrm>
            <a:off x="6333070" y="2810933"/>
            <a:ext cx="4718304" cy="576262"/>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ts val="672"/>
              </a:spcBef>
              <a:spcAft>
                <a:spcPts val="600"/>
              </a:spcAft>
              <a:buClr>
                <a:schemeClr val="accent1"/>
              </a:buClr>
              <a:buSzPct val="115000"/>
              <a:buFont typeface="Arial"/>
              <a:buNone/>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hlinkClick r:id="rId5" tooltip="Герб Бобринецького району"/>
              </a:rPr>
              <a:t>Герб</a:t>
            </a:r>
            <a:r>
              <a:rPr kumimoji="0" lang="ru-RU" sz="2800" b="0" i="0" u="sng" strike="noStrike" kern="1200" cap="none" spc="0" normalizeH="0" baseline="0" noProof="0" dirty="0" smtClean="0">
                <a:ln>
                  <a:noFill/>
                </a:ln>
                <a:solidFill>
                  <a:schemeClr val="bg1"/>
                </a:solidFill>
                <a:effectLst/>
                <a:uLnTx/>
                <a:uFillTx/>
                <a:latin typeface="+mn-lt"/>
                <a:ea typeface="+mn-ea"/>
                <a:cs typeface="+mn-cs"/>
              </a:rPr>
              <a:t>                          </a:t>
            </a:r>
            <a:r>
              <a:rPr kumimoji="0" lang="ru-RU" sz="2800" b="0" i="0" u="none" strike="noStrike" kern="1200" cap="none" spc="0" normalizeH="0" baseline="0" noProof="0" dirty="0" smtClean="0">
                <a:ln>
                  <a:noFill/>
                </a:ln>
                <a:solidFill>
                  <a:schemeClr val="bg1"/>
                </a:solidFill>
                <a:effectLst/>
                <a:uLnTx/>
                <a:uFillTx/>
                <a:latin typeface="+mn-lt"/>
                <a:ea typeface="+mn-ea"/>
                <a:cs typeface="+mn-cs"/>
                <a:hlinkClick r:id="rId6" tooltip="Прапор Бобринецького району (ще не написана)"/>
              </a:rPr>
              <a:t>Прапор</a:t>
            </a:r>
            <a:endParaRPr kumimoji="0" lang="ru-RU"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Кіровоградський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5" name="Текст 4"/>
          <p:cNvSpPr>
            <a:spLocks noGrp="1"/>
          </p:cNvSpPr>
          <p:nvPr>
            <p:ph type="body" sz="quarter" idx="3"/>
          </p:nvPr>
        </p:nvSpPr>
        <p:spPr>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55298" name="Picture 2"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842135" y="4026535"/>
            <a:ext cx="2857500" cy="1476375"/>
          </a:xfrm>
          <a:prstGeom prst="rect">
            <a:avLst/>
          </a:prstGeom>
          <a:noFill/>
        </p:spPr>
      </p:pic>
      <p:pic>
        <p:nvPicPr>
          <p:cNvPr id="55300" name="Picture 4" descr="Kirovohradskii rayon gerb.png"/>
          <p:cNvPicPr>
            <a:picLocks noChangeAspect="1" noChangeArrowheads="1"/>
          </p:cNvPicPr>
          <p:nvPr/>
        </p:nvPicPr>
        <p:blipFill>
          <a:blip r:embed="rId5"/>
          <a:srcRect/>
          <a:stretch>
            <a:fillRect/>
          </a:stretch>
        </p:blipFill>
        <p:spPr bwMode="auto">
          <a:xfrm>
            <a:off x="5537051" y="3596640"/>
            <a:ext cx="1778150" cy="2155336"/>
          </a:xfrm>
          <a:prstGeom prst="rect">
            <a:avLst/>
          </a:prstGeom>
          <a:noFill/>
        </p:spPr>
      </p:pic>
      <p:pic>
        <p:nvPicPr>
          <p:cNvPr id="55302" name="Picture 6" descr="Kirovohradskii rayon prapor.png"/>
          <p:cNvPicPr>
            <a:picLocks noChangeAspect="1" noChangeArrowheads="1"/>
          </p:cNvPicPr>
          <p:nvPr/>
        </p:nvPicPr>
        <p:blipFill>
          <a:blip r:embed="rId6"/>
          <a:srcRect/>
          <a:stretch>
            <a:fillRect/>
          </a:stretch>
        </p:blipFill>
        <p:spPr bwMode="auto">
          <a:xfrm>
            <a:off x="8344534" y="3840162"/>
            <a:ext cx="2512369" cy="168687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Компаніївський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7" name="Текст 4"/>
          <p:cNvSpPr>
            <a:spLocks noGrp="1"/>
          </p:cNvSpPr>
          <p:nvPr>
            <p:ph type="body" sz="quarter" idx="3"/>
          </p:nvPr>
        </p:nvSpPr>
        <p:spPr>
          <a:xfrm>
            <a:off x="6180670" y="2658533"/>
            <a:ext cx="4718304" cy="576262"/>
          </a:xfrm>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56322" name="Picture 2"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638935" y="3904615"/>
            <a:ext cx="2857500" cy="1476375"/>
          </a:xfrm>
          <a:prstGeom prst="rect">
            <a:avLst/>
          </a:prstGeom>
          <a:noFill/>
        </p:spPr>
      </p:pic>
      <p:pic>
        <p:nvPicPr>
          <p:cNvPr id="56324" name="Picture 4" descr="Kompray Coa.jpg"/>
          <p:cNvPicPr>
            <a:picLocks noChangeAspect="1" noChangeArrowheads="1"/>
          </p:cNvPicPr>
          <p:nvPr/>
        </p:nvPicPr>
        <p:blipFill>
          <a:blip r:embed="rId5"/>
          <a:srcRect/>
          <a:stretch>
            <a:fillRect/>
          </a:stretch>
        </p:blipFill>
        <p:spPr bwMode="auto">
          <a:xfrm>
            <a:off x="5540374" y="3556952"/>
            <a:ext cx="1998345" cy="2103523"/>
          </a:xfrm>
          <a:prstGeom prst="rect">
            <a:avLst/>
          </a:prstGeom>
          <a:noFill/>
        </p:spPr>
      </p:pic>
      <p:pic>
        <p:nvPicPr>
          <p:cNvPr id="56326" name="Picture 6" descr="Kompray.jpg"/>
          <p:cNvPicPr>
            <a:picLocks noChangeAspect="1" noChangeArrowheads="1"/>
          </p:cNvPicPr>
          <p:nvPr/>
        </p:nvPicPr>
        <p:blipFill>
          <a:blip r:embed="rId6"/>
          <a:srcRect/>
          <a:stretch>
            <a:fillRect/>
          </a:stretch>
        </p:blipFill>
        <p:spPr bwMode="auto">
          <a:xfrm>
            <a:off x="8629015" y="3657282"/>
            <a:ext cx="2572896" cy="172751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Маловисківський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7" name="Текст 4"/>
          <p:cNvSpPr>
            <a:spLocks noGrp="1"/>
          </p:cNvSpPr>
          <p:nvPr>
            <p:ph type="body" sz="quarter" idx="3"/>
          </p:nvPr>
        </p:nvSpPr>
        <p:spPr>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57346" name="Picture 2"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557655" y="3721735"/>
            <a:ext cx="2857500" cy="1476375"/>
          </a:xfrm>
          <a:prstGeom prst="rect">
            <a:avLst/>
          </a:prstGeom>
          <a:noFill/>
        </p:spPr>
      </p:pic>
      <p:pic>
        <p:nvPicPr>
          <p:cNvPr id="57348" name="Picture 4" descr="Malayaviska rayon coa.gif"/>
          <p:cNvPicPr>
            <a:picLocks noChangeAspect="1" noChangeArrowheads="1"/>
          </p:cNvPicPr>
          <p:nvPr/>
        </p:nvPicPr>
        <p:blipFill>
          <a:blip r:embed="rId5"/>
          <a:srcRect/>
          <a:stretch>
            <a:fillRect/>
          </a:stretch>
        </p:blipFill>
        <p:spPr bwMode="auto">
          <a:xfrm>
            <a:off x="5520055" y="3516312"/>
            <a:ext cx="1917065" cy="2323717"/>
          </a:xfrm>
          <a:prstGeom prst="rect">
            <a:avLst/>
          </a:prstGeom>
          <a:noFill/>
        </p:spPr>
      </p:pic>
      <p:pic>
        <p:nvPicPr>
          <p:cNvPr id="57350" name="Picture 6" descr="Malayaviska rayon fl.gif"/>
          <p:cNvPicPr>
            <a:picLocks noChangeAspect="1" noChangeArrowheads="1"/>
          </p:cNvPicPr>
          <p:nvPr/>
        </p:nvPicPr>
        <p:blipFill>
          <a:blip r:embed="rId6"/>
          <a:srcRect/>
          <a:stretch>
            <a:fillRect/>
          </a:stretch>
        </p:blipFill>
        <p:spPr bwMode="auto">
          <a:xfrm>
            <a:off x="8324215" y="3746500"/>
            <a:ext cx="2558026" cy="169926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Новгородківський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11" name="Текст 4"/>
          <p:cNvSpPr>
            <a:spLocks noGrp="1"/>
          </p:cNvSpPr>
          <p:nvPr>
            <p:ph type="body" sz="quarter" idx="3"/>
          </p:nvPr>
        </p:nvSpPr>
        <p:spPr>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58374" name="Picture 6"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638935" y="3742055"/>
            <a:ext cx="2857500" cy="1476375"/>
          </a:xfrm>
          <a:prstGeom prst="rect">
            <a:avLst/>
          </a:prstGeom>
          <a:noFill/>
        </p:spPr>
      </p:pic>
      <p:pic>
        <p:nvPicPr>
          <p:cNvPr id="58376" name="Picture 8" descr="Novhorodkivs rs.gif"/>
          <p:cNvPicPr>
            <a:picLocks noChangeAspect="1" noChangeArrowheads="1"/>
          </p:cNvPicPr>
          <p:nvPr/>
        </p:nvPicPr>
        <p:blipFill>
          <a:blip r:embed="rId5"/>
          <a:srcRect/>
          <a:stretch>
            <a:fillRect/>
          </a:stretch>
        </p:blipFill>
        <p:spPr bwMode="auto">
          <a:xfrm>
            <a:off x="5499735" y="2967672"/>
            <a:ext cx="1943932" cy="2681288"/>
          </a:xfrm>
          <a:prstGeom prst="rect">
            <a:avLst/>
          </a:prstGeom>
          <a:noFill/>
        </p:spPr>
      </p:pic>
      <p:pic>
        <p:nvPicPr>
          <p:cNvPr id="58378" name="Picture 10" descr="Novhorodkivs rh.gif"/>
          <p:cNvPicPr>
            <a:picLocks noChangeAspect="1" noChangeArrowheads="1"/>
          </p:cNvPicPr>
          <p:nvPr/>
        </p:nvPicPr>
        <p:blipFill>
          <a:blip r:embed="rId6"/>
          <a:srcRect/>
          <a:stretch>
            <a:fillRect/>
          </a:stretch>
        </p:blipFill>
        <p:spPr bwMode="auto">
          <a:xfrm>
            <a:off x="8141334" y="3576002"/>
            <a:ext cx="2724215" cy="182911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Новоархангельський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7" name="Текст 4"/>
          <p:cNvSpPr>
            <a:spLocks noGrp="1"/>
          </p:cNvSpPr>
          <p:nvPr>
            <p:ph type="body" sz="quarter" idx="3"/>
          </p:nvPr>
        </p:nvSpPr>
        <p:spPr>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59394" name="Picture 2"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496695" y="3965575"/>
            <a:ext cx="2857500" cy="1476375"/>
          </a:xfrm>
          <a:prstGeom prst="rect">
            <a:avLst/>
          </a:prstGeom>
          <a:noFill/>
        </p:spPr>
      </p:pic>
      <p:pic>
        <p:nvPicPr>
          <p:cNvPr id="59396" name="Picture 4" descr="Narh Coa.jpg"/>
          <p:cNvPicPr>
            <a:picLocks noChangeAspect="1" noChangeArrowheads="1"/>
          </p:cNvPicPr>
          <p:nvPr/>
        </p:nvPicPr>
        <p:blipFill>
          <a:blip r:embed="rId5"/>
          <a:srcRect/>
          <a:stretch>
            <a:fillRect/>
          </a:stretch>
        </p:blipFill>
        <p:spPr bwMode="auto">
          <a:xfrm>
            <a:off x="5296534" y="3658552"/>
            <a:ext cx="1917065" cy="2091345"/>
          </a:xfrm>
          <a:prstGeom prst="rect">
            <a:avLst/>
          </a:prstGeom>
          <a:noFill/>
        </p:spPr>
      </p:pic>
      <p:pic>
        <p:nvPicPr>
          <p:cNvPr id="59398" name="Picture 6" descr="Narh.jpg"/>
          <p:cNvPicPr>
            <a:picLocks noChangeAspect="1" noChangeArrowheads="1"/>
          </p:cNvPicPr>
          <p:nvPr/>
        </p:nvPicPr>
        <p:blipFill>
          <a:blip r:embed="rId6"/>
          <a:srcRect/>
          <a:stretch>
            <a:fillRect/>
          </a:stretch>
        </p:blipFill>
        <p:spPr bwMode="auto">
          <a:xfrm>
            <a:off x="8121014" y="3738562"/>
            <a:ext cx="2693951" cy="180879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Новомиргородський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7" name="Текст 4"/>
          <p:cNvSpPr>
            <a:spLocks noGrp="1"/>
          </p:cNvSpPr>
          <p:nvPr>
            <p:ph type="body" sz="quarter" idx="3"/>
          </p:nvPr>
        </p:nvSpPr>
        <p:spPr>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60418" name="Picture 2"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557655" y="3716337"/>
            <a:ext cx="2857500" cy="1581151"/>
          </a:xfrm>
          <a:prstGeom prst="rect">
            <a:avLst/>
          </a:prstGeom>
          <a:noFill/>
        </p:spPr>
      </p:pic>
      <p:pic>
        <p:nvPicPr>
          <p:cNvPr id="60420" name="Picture 4" descr="&amp;Gcy;&amp;iecy;&amp;rcy;&amp;bcy; &amp;Ncy;&amp;ocy;&amp;vcy;&amp;ocy;&amp;mcy;&amp;icy;&amp;rcy;&amp;gcy;&amp;ocy;&amp;rcy;&amp;ocy;&amp;dcy;&amp;scy;&amp;softcy;&amp;kcy;&amp;ocy;&amp;gcy;&amp;ocy; &amp;rcy;&amp;acy;&amp;jcy;&amp;ocy;&amp;ncy;&amp;ucy;.gif"/>
          <p:cNvPicPr>
            <a:picLocks noChangeAspect="1" noChangeArrowheads="1"/>
          </p:cNvPicPr>
          <p:nvPr/>
        </p:nvPicPr>
        <p:blipFill>
          <a:blip r:embed="rId5"/>
          <a:srcRect/>
          <a:stretch>
            <a:fillRect/>
          </a:stretch>
        </p:blipFill>
        <p:spPr bwMode="auto">
          <a:xfrm>
            <a:off x="5560695" y="3435032"/>
            <a:ext cx="1937385" cy="2554796"/>
          </a:xfrm>
          <a:prstGeom prst="rect">
            <a:avLst/>
          </a:prstGeom>
          <a:noFill/>
        </p:spPr>
      </p:pic>
      <p:pic>
        <p:nvPicPr>
          <p:cNvPr id="60422" name="Picture 6" descr="&amp;Pcy;&amp;rcy;&amp;acy;&amp;pcy;&amp;ocy;&amp;rcy; &amp;Ncy;&amp;ocy;&amp;vcy;&amp;ocy;&amp;mcy;&amp;icy;&amp;rcy;&amp;gcy;&amp;ocy;&amp;rcy;&amp;ocy;&amp;dcy;&amp;scy;&amp;softcy;&amp;kcy;&amp;ocy;&amp;gcy;&amp;ocy; &amp;rcy;&amp;acy;&amp;jcy;&amp;ocy;&amp;ncy;&amp;ucy;.gif"/>
          <p:cNvPicPr>
            <a:picLocks noChangeAspect="1" noChangeArrowheads="1"/>
          </p:cNvPicPr>
          <p:nvPr/>
        </p:nvPicPr>
        <p:blipFill>
          <a:blip r:embed="rId6"/>
          <a:srcRect/>
          <a:stretch>
            <a:fillRect/>
          </a:stretch>
        </p:blipFill>
        <p:spPr bwMode="auto">
          <a:xfrm>
            <a:off x="8303895" y="3746500"/>
            <a:ext cx="2649794" cy="17602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3084030"/>
          </a:xfrm>
        </p:spPr>
        <p:txBody>
          <a:bodyPr>
            <a:noAutofit/>
          </a:bodyPr>
          <a:lstStyle/>
          <a:p>
            <a:r>
              <a:rPr lang="ru-RU" sz="3600" dirty="0" smtClean="0"/>
              <a:t>У </a:t>
            </a:r>
            <a:r>
              <a:rPr lang="ru-RU" sz="3600" dirty="0" err="1" smtClean="0"/>
              <a:t>кінці</a:t>
            </a:r>
            <a:r>
              <a:rPr lang="ru-RU" sz="3600" dirty="0" smtClean="0"/>
              <a:t> I </a:t>
            </a:r>
            <a:r>
              <a:rPr lang="ru-RU" sz="3600" dirty="0" err="1" smtClean="0"/>
              <a:t>тисячоліття</a:t>
            </a:r>
            <a:r>
              <a:rPr lang="ru-RU" sz="3600" dirty="0" smtClean="0"/>
              <a:t> </a:t>
            </a:r>
            <a:r>
              <a:rPr lang="ru-RU" sz="3600" dirty="0" err="1" smtClean="0"/>
              <a:t>нашої</a:t>
            </a:r>
            <a:r>
              <a:rPr lang="ru-RU" sz="3600" dirty="0" smtClean="0"/>
              <a:t> </a:t>
            </a:r>
            <a:r>
              <a:rPr lang="ru-RU" sz="3600" dirty="0" err="1" smtClean="0"/>
              <a:t>ери</a:t>
            </a:r>
            <a:r>
              <a:rPr lang="ru-RU" sz="3600" dirty="0" smtClean="0"/>
              <a:t> </a:t>
            </a:r>
            <a:r>
              <a:rPr lang="ru-RU" sz="3600" dirty="0" err="1" smtClean="0"/>
              <a:t>північна</a:t>
            </a:r>
            <a:r>
              <a:rPr lang="ru-RU" sz="3600" dirty="0" smtClean="0"/>
              <a:t> </a:t>
            </a:r>
            <a:r>
              <a:rPr lang="ru-RU" sz="3600" dirty="0" err="1" smtClean="0"/>
              <a:t>частина</a:t>
            </a:r>
            <a:r>
              <a:rPr lang="ru-RU" sz="3600" dirty="0" smtClean="0"/>
              <a:t> </a:t>
            </a:r>
            <a:r>
              <a:rPr lang="ru-RU" sz="3600" dirty="0" err="1" smtClean="0"/>
              <a:t>області</a:t>
            </a:r>
            <a:r>
              <a:rPr lang="ru-RU" sz="3600" dirty="0" smtClean="0"/>
              <a:t> входила до складу </a:t>
            </a:r>
            <a:r>
              <a:rPr lang="ru-RU" sz="3600" dirty="0" err="1" smtClean="0"/>
              <a:t>Київської</a:t>
            </a:r>
            <a:r>
              <a:rPr lang="ru-RU" sz="3600" dirty="0" smtClean="0"/>
              <a:t> </a:t>
            </a:r>
            <a:r>
              <a:rPr lang="ru-RU" sz="3600" dirty="0" err="1" smtClean="0"/>
              <a:t>Русі</a:t>
            </a:r>
            <a:r>
              <a:rPr lang="ru-RU" sz="3600" dirty="0" smtClean="0"/>
              <a:t>. </a:t>
            </a:r>
            <a:r>
              <a:rPr lang="ru-RU" sz="3600" dirty="0" err="1" smtClean="0"/>
              <a:t>Згодом</a:t>
            </a:r>
            <a:r>
              <a:rPr lang="ru-RU" sz="3600" dirty="0" smtClean="0"/>
              <a:t> </a:t>
            </a:r>
            <a:r>
              <a:rPr lang="ru-RU" sz="3600" dirty="0" err="1" smtClean="0"/>
              <a:t>землі</a:t>
            </a:r>
            <a:r>
              <a:rPr lang="ru-RU" sz="3600" dirty="0" smtClean="0"/>
              <a:t> краю </a:t>
            </a:r>
            <a:r>
              <a:rPr lang="ru-RU" sz="3600" dirty="0" err="1" smtClean="0"/>
              <a:t>були</a:t>
            </a:r>
            <a:r>
              <a:rPr lang="ru-RU" sz="3600" dirty="0" smtClean="0"/>
              <a:t> </a:t>
            </a:r>
            <a:r>
              <a:rPr lang="ru-RU" sz="3600" dirty="0" err="1" smtClean="0"/>
              <a:t>під</a:t>
            </a:r>
            <a:r>
              <a:rPr lang="ru-RU" sz="3600" dirty="0" smtClean="0"/>
              <a:t> </a:t>
            </a:r>
            <a:r>
              <a:rPr lang="ru-RU" sz="3600" dirty="0" err="1" smtClean="0"/>
              <a:t>владою</a:t>
            </a:r>
            <a:r>
              <a:rPr lang="ru-RU" sz="3600" dirty="0" smtClean="0"/>
              <a:t> </a:t>
            </a:r>
            <a:r>
              <a:rPr lang="ru-RU" sz="3600" dirty="0" err="1" smtClean="0"/>
              <a:t>Литви</a:t>
            </a:r>
            <a:r>
              <a:rPr lang="ru-RU" sz="3600" dirty="0" smtClean="0"/>
              <a:t>, </a:t>
            </a:r>
            <a:r>
              <a:rPr lang="ru-RU" sz="3600" dirty="0" err="1" smtClean="0"/>
              <a:t>Польщі</a:t>
            </a:r>
            <a:r>
              <a:rPr lang="ru-RU" sz="3600" dirty="0" smtClean="0"/>
              <a:t>. </a:t>
            </a:r>
            <a:r>
              <a:rPr lang="ru-RU" sz="3600" dirty="0" err="1" smtClean="0"/>
              <a:t>Наші</a:t>
            </a:r>
            <a:r>
              <a:rPr lang="ru-RU" sz="3600" dirty="0" smtClean="0"/>
              <a:t> </a:t>
            </a:r>
            <a:r>
              <a:rPr lang="ru-RU" sz="3600" dirty="0" err="1" smtClean="0"/>
              <a:t>далекі</a:t>
            </a:r>
            <a:r>
              <a:rPr lang="ru-RU" sz="3600" dirty="0" smtClean="0"/>
              <a:t> </a:t>
            </a:r>
            <a:r>
              <a:rPr lang="ru-RU" sz="3600" dirty="0" err="1" smtClean="0"/>
              <a:t>пращури</a:t>
            </a:r>
            <a:r>
              <a:rPr lang="ru-RU" sz="3600" dirty="0" smtClean="0"/>
              <a:t> приручили коня, </a:t>
            </a:r>
            <a:r>
              <a:rPr lang="ru-RU" sz="3600" dirty="0" err="1" smtClean="0"/>
              <a:t>займались</a:t>
            </a:r>
            <a:r>
              <a:rPr lang="ru-RU" sz="3600" dirty="0" smtClean="0"/>
              <a:t> </a:t>
            </a:r>
            <a:r>
              <a:rPr lang="ru-RU" sz="3600" dirty="0" err="1" smtClean="0"/>
              <a:t>землеробством</a:t>
            </a:r>
            <a:r>
              <a:rPr lang="ru-RU" sz="3600" dirty="0" smtClean="0"/>
              <a:t> </a:t>
            </a:r>
            <a:r>
              <a:rPr lang="ru-RU" sz="3600" dirty="0" err="1" smtClean="0"/>
              <a:t>і</a:t>
            </a:r>
            <a:r>
              <a:rPr lang="ru-RU" sz="3600" dirty="0" smtClean="0"/>
              <a:t> </a:t>
            </a:r>
            <a:r>
              <a:rPr lang="ru-RU" sz="3600" dirty="0" err="1" smtClean="0"/>
              <a:t>скотарством</a:t>
            </a:r>
            <a:r>
              <a:rPr lang="ru-RU" sz="3600" dirty="0" smtClean="0"/>
              <a:t>, боронили свою землю </a:t>
            </a:r>
            <a:r>
              <a:rPr lang="ru-RU" sz="3600" dirty="0" err="1" smtClean="0"/>
              <a:t>від</a:t>
            </a:r>
            <a:r>
              <a:rPr lang="ru-RU" sz="3600" dirty="0" smtClean="0"/>
              <a:t> </a:t>
            </a:r>
            <a:r>
              <a:rPr lang="ru-RU" sz="3600" dirty="0" err="1" smtClean="0"/>
              <a:t>нападників</a:t>
            </a:r>
            <a:r>
              <a:rPr lang="ru-RU" sz="3600" dirty="0" smtClean="0"/>
              <a:t>. </a:t>
            </a:r>
            <a:endParaRPr lang="ru-RU" sz="3600" dirty="0"/>
          </a:p>
        </p:txBody>
      </p:sp>
      <p:pic>
        <p:nvPicPr>
          <p:cNvPr id="26626" name="Picture 2" descr="http://im3-tub-ua.yandex.net/i?id=4483691-00-72&amp;n=21"/>
          <p:cNvPicPr>
            <a:picLocks noChangeAspect="1" noChangeArrowheads="1"/>
          </p:cNvPicPr>
          <p:nvPr/>
        </p:nvPicPr>
        <p:blipFill>
          <a:blip r:embed="rId2"/>
          <a:srcRect/>
          <a:stretch>
            <a:fillRect/>
          </a:stretch>
        </p:blipFill>
        <p:spPr bwMode="auto">
          <a:xfrm>
            <a:off x="1147864" y="4139117"/>
            <a:ext cx="2879387" cy="1954335"/>
          </a:xfrm>
          <a:prstGeom prst="rect">
            <a:avLst/>
          </a:prstGeom>
          <a:noFill/>
        </p:spPr>
      </p:pic>
      <p:pic>
        <p:nvPicPr>
          <p:cNvPr id="26628" name="Picture 4" descr="http://im5-tub-ua.yandex.net/i?id=155389749-31-72&amp;n=21"/>
          <p:cNvPicPr>
            <a:picLocks noChangeAspect="1" noChangeArrowheads="1"/>
          </p:cNvPicPr>
          <p:nvPr/>
        </p:nvPicPr>
        <p:blipFill>
          <a:blip r:embed="rId3"/>
          <a:srcRect/>
          <a:stretch>
            <a:fillRect/>
          </a:stretch>
        </p:blipFill>
        <p:spPr bwMode="auto">
          <a:xfrm>
            <a:off x="8210078" y="4158573"/>
            <a:ext cx="3018590" cy="2086583"/>
          </a:xfrm>
          <a:prstGeom prst="rect">
            <a:avLst/>
          </a:prstGeom>
          <a:noFill/>
        </p:spPr>
      </p:pic>
      <p:pic>
        <p:nvPicPr>
          <p:cNvPr id="26630" name="Picture 6" descr="http://im2-tub-ua.yandex.net/i?id=233838594-57-72&amp;n=21"/>
          <p:cNvPicPr>
            <a:picLocks noChangeAspect="1" noChangeArrowheads="1"/>
          </p:cNvPicPr>
          <p:nvPr/>
        </p:nvPicPr>
        <p:blipFill>
          <a:blip r:embed="rId4"/>
          <a:srcRect/>
          <a:stretch>
            <a:fillRect/>
          </a:stretch>
        </p:blipFill>
        <p:spPr bwMode="auto">
          <a:xfrm>
            <a:off x="4630299" y="4178029"/>
            <a:ext cx="2918365" cy="203606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Новоукраїнський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7" name="Текст 4"/>
          <p:cNvSpPr>
            <a:spLocks noGrp="1"/>
          </p:cNvSpPr>
          <p:nvPr>
            <p:ph type="body" sz="quarter" idx="3"/>
          </p:nvPr>
        </p:nvSpPr>
        <p:spPr>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61442" name="Picture 2"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781175" y="3762375"/>
            <a:ext cx="2857500" cy="1476375"/>
          </a:xfrm>
          <a:prstGeom prst="rect">
            <a:avLst/>
          </a:prstGeom>
          <a:noFill/>
        </p:spPr>
      </p:pic>
      <p:pic>
        <p:nvPicPr>
          <p:cNvPr id="61444" name="Picture 4" descr="UKR &amp;Ncy;&amp;ocy;&amp;vcy;&amp;ocy;&amp;ucy;&amp;kcy;&amp;rcy;&amp;acy;&amp;yicy;́&amp;ncy;&amp;scy;&amp;softcy;&amp;kcy;&amp;icy;&amp;jcy; &amp;rcy;&amp;acy;&amp;jcy;&amp;ocy;́&amp;ncy; COA.jpg"/>
          <p:cNvPicPr>
            <a:picLocks noChangeAspect="1" noChangeArrowheads="1"/>
          </p:cNvPicPr>
          <p:nvPr/>
        </p:nvPicPr>
        <p:blipFill>
          <a:blip r:embed="rId5"/>
          <a:srcRect/>
          <a:stretch>
            <a:fillRect/>
          </a:stretch>
        </p:blipFill>
        <p:spPr bwMode="auto">
          <a:xfrm>
            <a:off x="5743574" y="3394392"/>
            <a:ext cx="1848293" cy="2132648"/>
          </a:xfrm>
          <a:prstGeom prst="rect">
            <a:avLst/>
          </a:prstGeom>
          <a:noFill/>
        </p:spPr>
      </p:pic>
      <p:pic>
        <p:nvPicPr>
          <p:cNvPr id="61446" name="Picture 6" descr="&amp;Pcy;&amp;rcy;&amp;acy;&amp;pcy;&amp;ocy;&amp;rcy;-&amp;Ncy;&amp;ocy;&amp;vcy;&amp;ocy;&amp;ucy;&amp;kcy;&amp;rcy;.&amp;rcy;&amp;acy;&amp;jcy;&amp;ocy;&amp;ncy;&amp;ucy;.jpg"/>
          <p:cNvPicPr>
            <a:picLocks noChangeAspect="1" noChangeArrowheads="1"/>
          </p:cNvPicPr>
          <p:nvPr/>
        </p:nvPicPr>
        <p:blipFill>
          <a:blip r:embed="rId6"/>
          <a:srcRect/>
          <a:stretch>
            <a:fillRect/>
          </a:stretch>
        </p:blipFill>
        <p:spPr bwMode="auto">
          <a:xfrm>
            <a:off x="8324214" y="3636962"/>
            <a:ext cx="2784743" cy="186975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Олександрівський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7" name="Текст 4"/>
          <p:cNvSpPr>
            <a:spLocks noGrp="1"/>
          </p:cNvSpPr>
          <p:nvPr>
            <p:ph type="body" sz="quarter" idx="3"/>
          </p:nvPr>
        </p:nvSpPr>
        <p:spPr>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62466" name="Picture 2"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740535" y="3782695"/>
            <a:ext cx="2857500" cy="1476375"/>
          </a:xfrm>
          <a:prstGeom prst="rect">
            <a:avLst/>
          </a:prstGeom>
          <a:noFill/>
        </p:spPr>
      </p:pic>
      <p:pic>
        <p:nvPicPr>
          <p:cNvPr id="62468" name="Picture 4" descr="Olexandrivs rs.gif"/>
          <p:cNvPicPr>
            <a:picLocks noChangeAspect="1" noChangeArrowheads="1"/>
          </p:cNvPicPr>
          <p:nvPr/>
        </p:nvPicPr>
        <p:blipFill>
          <a:blip r:embed="rId5"/>
          <a:srcRect/>
          <a:stretch>
            <a:fillRect/>
          </a:stretch>
        </p:blipFill>
        <p:spPr bwMode="auto">
          <a:xfrm>
            <a:off x="5763895" y="3374072"/>
            <a:ext cx="2018665" cy="2263925"/>
          </a:xfrm>
          <a:prstGeom prst="rect">
            <a:avLst/>
          </a:prstGeom>
          <a:noFill/>
        </p:spPr>
      </p:pic>
      <p:pic>
        <p:nvPicPr>
          <p:cNvPr id="62470" name="Picture 6" descr="Olexandrivs rh.gif"/>
          <p:cNvPicPr>
            <a:picLocks noChangeAspect="1" noChangeArrowheads="1"/>
          </p:cNvPicPr>
          <p:nvPr/>
        </p:nvPicPr>
        <p:blipFill>
          <a:blip r:embed="rId6"/>
          <a:srcRect/>
          <a:stretch>
            <a:fillRect/>
          </a:stretch>
        </p:blipFill>
        <p:spPr bwMode="auto">
          <a:xfrm>
            <a:off x="8344534" y="3616642"/>
            <a:ext cx="2815007" cy="189007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Олександрійський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7" name="Текст 4"/>
          <p:cNvSpPr>
            <a:spLocks noGrp="1"/>
          </p:cNvSpPr>
          <p:nvPr>
            <p:ph type="body" sz="quarter" idx="3"/>
          </p:nvPr>
        </p:nvSpPr>
        <p:spPr>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63490" name="Picture 2"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801495" y="3924935"/>
            <a:ext cx="2857500" cy="1476375"/>
          </a:xfrm>
          <a:prstGeom prst="rect">
            <a:avLst/>
          </a:prstGeom>
          <a:noFill/>
        </p:spPr>
      </p:pic>
      <p:pic>
        <p:nvPicPr>
          <p:cNvPr id="63492" name="Picture 4" descr="Oleksandriiskii rayon gerb.gif"/>
          <p:cNvPicPr>
            <a:picLocks noChangeAspect="1" noChangeArrowheads="1"/>
          </p:cNvPicPr>
          <p:nvPr/>
        </p:nvPicPr>
        <p:blipFill>
          <a:blip r:embed="rId5"/>
          <a:srcRect/>
          <a:stretch>
            <a:fillRect/>
          </a:stretch>
        </p:blipFill>
        <p:spPr bwMode="auto">
          <a:xfrm>
            <a:off x="5763895" y="3516312"/>
            <a:ext cx="1937385" cy="2348348"/>
          </a:xfrm>
          <a:prstGeom prst="rect">
            <a:avLst/>
          </a:prstGeom>
          <a:noFill/>
        </p:spPr>
      </p:pic>
      <p:pic>
        <p:nvPicPr>
          <p:cNvPr id="63494" name="Picture 6" descr="UKR &amp;Ocy;&amp;lcy;&amp;iecy;&amp;kcy;&amp;scy;&amp;acy;&amp;ncy;&amp;dcy;&amp;rcy;&amp;iukcy;́&amp;jcy;&amp;scy;&amp;softcy;&amp;kcy;&amp;icy;&amp;jcy; &amp;rcy;&amp;acy;&amp;jcy;&amp;ocy;́&amp;ncy; flag.svg"/>
          <p:cNvPicPr>
            <a:picLocks noChangeAspect="1" noChangeArrowheads="1"/>
          </p:cNvPicPr>
          <p:nvPr/>
        </p:nvPicPr>
        <p:blipFill>
          <a:blip r:embed="rId6"/>
          <a:srcRect/>
          <a:stretch>
            <a:fillRect/>
          </a:stretch>
        </p:blipFill>
        <p:spPr bwMode="auto">
          <a:xfrm>
            <a:off x="8263254" y="3583940"/>
            <a:ext cx="2741561" cy="182118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Онуфріївський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7" name="Текст 4"/>
          <p:cNvSpPr>
            <a:spLocks noGrp="1"/>
          </p:cNvSpPr>
          <p:nvPr>
            <p:ph type="body" sz="quarter" idx="3"/>
          </p:nvPr>
        </p:nvSpPr>
        <p:spPr>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64514" name="Picture 2"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882775" y="3945255"/>
            <a:ext cx="2857500" cy="1476375"/>
          </a:xfrm>
          <a:prstGeom prst="rect">
            <a:avLst/>
          </a:prstGeom>
          <a:noFill/>
        </p:spPr>
      </p:pic>
      <p:pic>
        <p:nvPicPr>
          <p:cNvPr id="64516" name="Picture 4" descr="Onufriiv rs.gif"/>
          <p:cNvPicPr>
            <a:picLocks noChangeAspect="1" noChangeArrowheads="1"/>
          </p:cNvPicPr>
          <p:nvPr/>
        </p:nvPicPr>
        <p:blipFill>
          <a:blip r:embed="rId5"/>
          <a:srcRect/>
          <a:stretch>
            <a:fillRect/>
          </a:stretch>
        </p:blipFill>
        <p:spPr bwMode="auto">
          <a:xfrm>
            <a:off x="5621655" y="3495992"/>
            <a:ext cx="1957705" cy="2639605"/>
          </a:xfrm>
          <a:prstGeom prst="rect">
            <a:avLst/>
          </a:prstGeom>
          <a:noFill/>
        </p:spPr>
      </p:pic>
      <p:pic>
        <p:nvPicPr>
          <p:cNvPr id="64518" name="Picture 6" descr="Onufriiv rh.gif"/>
          <p:cNvPicPr>
            <a:picLocks noChangeAspect="1" noChangeArrowheads="1"/>
          </p:cNvPicPr>
          <p:nvPr/>
        </p:nvPicPr>
        <p:blipFill>
          <a:blip r:embed="rId6"/>
          <a:srcRect/>
          <a:stretch>
            <a:fillRect/>
          </a:stretch>
        </p:blipFill>
        <p:spPr bwMode="auto">
          <a:xfrm>
            <a:off x="8202294" y="3636962"/>
            <a:ext cx="3057117" cy="205263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Петрівський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7" name="Текст 4"/>
          <p:cNvSpPr>
            <a:spLocks noGrp="1"/>
          </p:cNvSpPr>
          <p:nvPr>
            <p:ph type="body" sz="quarter" idx="3"/>
          </p:nvPr>
        </p:nvSpPr>
        <p:spPr>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65538" name="Picture 2"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903095" y="3782695"/>
            <a:ext cx="2857500" cy="1476375"/>
          </a:xfrm>
          <a:prstGeom prst="rect">
            <a:avLst/>
          </a:prstGeom>
          <a:noFill/>
        </p:spPr>
      </p:pic>
      <p:pic>
        <p:nvPicPr>
          <p:cNvPr id="65540" name="Picture 4" descr="Petrov rs.gif"/>
          <p:cNvPicPr>
            <a:picLocks noChangeAspect="1" noChangeArrowheads="1"/>
          </p:cNvPicPr>
          <p:nvPr/>
        </p:nvPicPr>
        <p:blipFill>
          <a:blip r:embed="rId5"/>
          <a:srcRect/>
          <a:stretch>
            <a:fillRect/>
          </a:stretch>
        </p:blipFill>
        <p:spPr bwMode="auto">
          <a:xfrm>
            <a:off x="5682615" y="3333432"/>
            <a:ext cx="1795145" cy="2476064"/>
          </a:xfrm>
          <a:prstGeom prst="rect">
            <a:avLst/>
          </a:prstGeom>
          <a:noFill/>
        </p:spPr>
      </p:pic>
      <p:pic>
        <p:nvPicPr>
          <p:cNvPr id="65542" name="Picture 6" descr="Petrov rh.gif"/>
          <p:cNvPicPr>
            <a:picLocks noChangeAspect="1" noChangeArrowheads="1"/>
          </p:cNvPicPr>
          <p:nvPr/>
        </p:nvPicPr>
        <p:blipFill>
          <a:blip r:embed="rId6"/>
          <a:srcRect/>
          <a:stretch>
            <a:fillRect/>
          </a:stretch>
        </p:blipFill>
        <p:spPr bwMode="auto">
          <a:xfrm>
            <a:off x="8446134" y="3515042"/>
            <a:ext cx="2815007" cy="189007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Світловодський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7" name="Текст 4"/>
          <p:cNvSpPr>
            <a:spLocks noGrp="1"/>
          </p:cNvSpPr>
          <p:nvPr>
            <p:ph type="body" sz="quarter" idx="3"/>
          </p:nvPr>
        </p:nvSpPr>
        <p:spPr>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66562" name="Picture 2"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638935" y="3843655"/>
            <a:ext cx="2857500" cy="1476375"/>
          </a:xfrm>
          <a:prstGeom prst="rect">
            <a:avLst/>
          </a:prstGeom>
          <a:noFill/>
        </p:spPr>
      </p:pic>
      <p:pic>
        <p:nvPicPr>
          <p:cNvPr id="66564" name="Picture 4" descr="Svitlovodskyj raion COA.gif"/>
          <p:cNvPicPr>
            <a:picLocks noChangeAspect="1" noChangeArrowheads="1"/>
          </p:cNvPicPr>
          <p:nvPr/>
        </p:nvPicPr>
        <p:blipFill>
          <a:blip r:embed="rId5"/>
          <a:srcRect/>
          <a:stretch>
            <a:fillRect/>
          </a:stretch>
        </p:blipFill>
        <p:spPr bwMode="auto">
          <a:xfrm>
            <a:off x="5499735" y="3414712"/>
            <a:ext cx="2028440" cy="2274888"/>
          </a:xfrm>
          <a:prstGeom prst="rect">
            <a:avLst/>
          </a:prstGeom>
          <a:noFill/>
        </p:spPr>
      </p:pic>
      <p:pic>
        <p:nvPicPr>
          <p:cNvPr id="66566" name="Picture 6" descr="Flag of Svitlovodskyj raion.gif"/>
          <p:cNvPicPr>
            <a:picLocks noChangeAspect="1" noChangeArrowheads="1"/>
          </p:cNvPicPr>
          <p:nvPr/>
        </p:nvPicPr>
        <p:blipFill>
          <a:blip r:embed="rId6"/>
          <a:srcRect/>
          <a:stretch>
            <a:fillRect/>
          </a:stretch>
        </p:blipFill>
        <p:spPr bwMode="auto">
          <a:xfrm>
            <a:off x="8547735" y="3576002"/>
            <a:ext cx="2633424" cy="176815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Ульяновський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7" name="Текст 4"/>
          <p:cNvSpPr>
            <a:spLocks noGrp="1"/>
          </p:cNvSpPr>
          <p:nvPr>
            <p:ph type="body" sz="quarter" idx="3"/>
          </p:nvPr>
        </p:nvSpPr>
        <p:spPr>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67586" name="Picture 2"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638935" y="3843655"/>
            <a:ext cx="2857500" cy="1476375"/>
          </a:xfrm>
          <a:prstGeom prst="rect">
            <a:avLst/>
          </a:prstGeom>
          <a:noFill/>
        </p:spPr>
      </p:pic>
      <p:pic>
        <p:nvPicPr>
          <p:cNvPr id="67588" name="Picture 4" descr="Ulyanivsky rs.gif"/>
          <p:cNvPicPr>
            <a:picLocks noChangeAspect="1" noChangeArrowheads="1"/>
          </p:cNvPicPr>
          <p:nvPr/>
        </p:nvPicPr>
        <p:blipFill>
          <a:blip r:embed="rId5"/>
          <a:srcRect/>
          <a:stretch>
            <a:fillRect/>
          </a:stretch>
        </p:blipFill>
        <p:spPr bwMode="auto">
          <a:xfrm>
            <a:off x="5479415" y="3313112"/>
            <a:ext cx="2238519" cy="2335848"/>
          </a:xfrm>
          <a:prstGeom prst="rect">
            <a:avLst/>
          </a:prstGeom>
          <a:noFill/>
        </p:spPr>
      </p:pic>
      <p:pic>
        <p:nvPicPr>
          <p:cNvPr id="67590" name="Picture 6" descr="Ulyanivsky rh.gif"/>
          <p:cNvPicPr>
            <a:picLocks noChangeAspect="1" noChangeArrowheads="1"/>
          </p:cNvPicPr>
          <p:nvPr/>
        </p:nvPicPr>
        <p:blipFill>
          <a:blip r:embed="rId6"/>
          <a:srcRect/>
          <a:stretch>
            <a:fillRect/>
          </a:stretch>
        </p:blipFill>
        <p:spPr bwMode="auto">
          <a:xfrm>
            <a:off x="8364855" y="3474402"/>
            <a:ext cx="2905798" cy="195103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Устинівський</a:t>
            </a:r>
            <a:r>
              <a:rPr lang="ru-RU" b="1" dirty="0" smtClean="0"/>
              <a:t> район</a:t>
            </a:r>
            <a:endParaRPr lang="ru-RU" b="1" dirty="0"/>
          </a:p>
        </p:txBody>
      </p:sp>
      <p:sp>
        <p:nvSpPr>
          <p:cNvPr id="3" name="Текст 2"/>
          <p:cNvSpPr>
            <a:spLocks noGrp="1"/>
          </p:cNvSpPr>
          <p:nvPr>
            <p:ph type="body" idx="1"/>
          </p:nvPr>
        </p:nvSpPr>
        <p:spPr/>
        <p:txBody>
          <a:bodyPr/>
          <a:lstStyle/>
          <a:p>
            <a:r>
              <a:rPr lang="ru-RU" dirty="0" smtClean="0"/>
              <a:t>Район на </a:t>
            </a:r>
            <a:r>
              <a:rPr lang="ru-RU" dirty="0" err="1" smtClean="0"/>
              <a:t>карті</a:t>
            </a:r>
            <a:r>
              <a:rPr lang="ru-RU" dirty="0" smtClean="0"/>
              <a:t> </a:t>
            </a:r>
            <a:r>
              <a:rPr lang="ru-RU" dirty="0" err="1" smtClean="0"/>
              <a:t>області</a:t>
            </a:r>
            <a:endParaRPr lang="ru-RU" dirty="0"/>
          </a:p>
        </p:txBody>
      </p:sp>
      <p:sp>
        <p:nvSpPr>
          <p:cNvPr id="8" name="Текст 4"/>
          <p:cNvSpPr>
            <a:spLocks noGrp="1"/>
          </p:cNvSpPr>
          <p:nvPr>
            <p:ph type="body" sz="quarter" idx="3"/>
          </p:nvPr>
        </p:nvSpPr>
        <p:spPr>
          <a:ln>
            <a:solidFill>
              <a:schemeClr val="bg1"/>
            </a:solidFill>
          </a:ln>
        </p:spPr>
        <p:txBody>
          <a:bodyPr/>
          <a:lstStyle/>
          <a:p>
            <a:r>
              <a:rPr lang="ru-RU" dirty="0" smtClean="0">
                <a:hlinkClick r:id="rId2" tooltip="Герб Кіровоградського району"/>
              </a:rPr>
              <a:t>Герб</a:t>
            </a:r>
            <a:r>
              <a:rPr lang="ru-RU" dirty="0" smtClean="0"/>
              <a:t>                           </a:t>
            </a:r>
            <a:r>
              <a:rPr lang="ru-RU" dirty="0" smtClean="0">
                <a:hlinkClick r:id="rId3" tooltip="Прапор Кіровоградського району (ще не написана)"/>
              </a:rPr>
              <a:t>Прапор</a:t>
            </a:r>
            <a:endParaRPr lang="ru-RU" dirty="0"/>
          </a:p>
        </p:txBody>
      </p:sp>
      <p:pic>
        <p:nvPicPr>
          <p:cNvPr id="68612" name="Picture 4" descr="&amp;Rcy;&amp;ocy;&amp;zcy;&amp;tcy;&amp;acy;&amp;shcy;&amp;ucy;&amp;vcy;&amp;acy;&amp;ncy;&amp;ncy;&amp;yacy; &amp;rcy;&amp;acy;&amp;jcy;&amp;ocy;&amp;ncy;&amp;ucy;"/>
          <p:cNvPicPr>
            <a:picLocks noChangeAspect="1" noChangeArrowheads="1"/>
          </p:cNvPicPr>
          <p:nvPr/>
        </p:nvPicPr>
        <p:blipFill>
          <a:blip r:embed="rId4"/>
          <a:srcRect/>
          <a:stretch>
            <a:fillRect/>
          </a:stretch>
        </p:blipFill>
        <p:spPr bwMode="auto">
          <a:xfrm>
            <a:off x="1760855" y="3803015"/>
            <a:ext cx="2857500" cy="1476375"/>
          </a:xfrm>
          <a:prstGeom prst="rect">
            <a:avLst/>
          </a:prstGeom>
          <a:noFill/>
        </p:spPr>
      </p:pic>
      <p:pic>
        <p:nvPicPr>
          <p:cNvPr id="68614" name="Picture 6" descr="UKR &amp;Ucy;&amp;scy;&amp;tcy;&amp;icy;́&amp;ncy;&amp;iukcy;&amp;vcy;&amp;scy;&amp;softcy;&amp;kcy;&amp;icy;&amp;jcy; &amp;rcy;&amp;acy;&amp;jcy;&amp;ocy;́&amp;ncy; COA.gif"/>
          <p:cNvPicPr>
            <a:picLocks noChangeAspect="1" noChangeArrowheads="1"/>
          </p:cNvPicPr>
          <p:nvPr/>
        </p:nvPicPr>
        <p:blipFill>
          <a:blip r:embed="rId5"/>
          <a:srcRect/>
          <a:stretch>
            <a:fillRect/>
          </a:stretch>
        </p:blipFill>
        <p:spPr bwMode="auto">
          <a:xfrm>
            <a:off x="5398134" y="3333432"/>
            <a:ext cx="2079625" cy="2546482"/>
          </a:xfrm>
          <a:prstGeom prst="rect">
            <a:avLst/>
          </a:prstGeom>
          <a:noFill/>
        </p:spPr>
      </p:pic>
      <p:pic>
        <p:nvPicPr>
          <p:cNvPr id="68616" name="Picture 8" descr="Ustinray.jpg"/>
          <p:cNvPicPr>
            <a:picLocks noChangeAspect="1" noChangeArrowheads="1"/>
          </p:cNvPicPr>
          <p:nvPr/>
        </p:nvPicPr>
        <p:blipFill>
          <a:blip r:embed="rId6"/>
          <a:srcRect/>
          <a:stretch>
            <a:fillRect/>
          </a:stretch>
        </p:blipFill>
        <p:spPr bwMode="auto">
          <a:xfrm>
            <a:off x="8344534" y="3462020"/>
            <a:ext cx="3018735" cy="198374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417322" y="2749972"/>
            <a:ext cx="9601196" cy="2045548"/>
          </a:xfrm>
        </p:spPr>
        <p:txBody>
          <a:bodyPr>
            <a:normAutofit fontScale="90000"/>
          </a:bodyPr>
          <a:lstStyle/>
          <a:p>
            <a:r>
              <a:rPr lang="ru-RU" b="1" dirty="0" err="1" smtClean="0"/>
              <a:t>Найбільші</a:t>
            </a:r>
            <a:r>
              <a:rPr lang="ru-RU" b="1" dirty="0" smtClean="0"/>
              <a:t> </a:t>
            </a:r>
            <a:r>
              <a:rPr lang="ru-RU" b="1" dirty="0" err="1" smtClean="0"/>
              <a:t>міста</a:t>
            </a:r>
            <a:r>
              <a:rPr lang="ru-RU" b="1" dirty="0" smtClean="0"/>
              <a:t> </a:t>
            </a:r>
            <a:r>
              <a:rPr lang="ru-RU" b="1" dirty="0" err="1" smtClean="0"/>
              <a:t>Кіровоградської</a:t>
            </a:r>
            <a:r>
              <a:rPr lang="ru-RU" b="1" dirty="0" smtClean="0"/>
              <a:t> </a:t>
            </a:r>
            <a:r>
              <a:rPr lang="ru-RU" b="1" dirty="0" err="1" smtClean="0"/>
              <a:t>області</a:t>
            </a:r>
            <a:r>
              <a:rPr lang="ru-RU" b="1" dirty="0" smtClean="0"/>
              <a:t/>
            </a:r>
            <a:br>
              <a:rPr lang="ru-RU" b="1" dirty="0" smtClean="0"/>
            </a:br>
            <a:r>
              <a:rPr lang="ru-RU" b="1" dirty="0" smtClean="0"/>
              <a:t>(</a:t>
            </a:r>
            <a:r>
              <a:rPr lang="ru-RU" b="1" dirty="0" err="1" smtClean="0"/>
              <a:t>Міські</a:t>
            </a:r>
            <a:r>
              <a:rPr lang="ru-RU" b="1" dirty="0" smtClean="0"/>
              <a:t> </a:t>
            </a:r>
            <a:r>
              <a:rPr lang="ru-RU" b="1" dirty="0" err="1" smtClean="0"/>
              <a:t>населені</a:t>
            </a:r>
            <a:r>
              <a:rPr lang="ru-RU" b="1" dirty="0" smtClean="0"/>
              <a:t> </a:t>
            </a:r>
            <a:r>
              <a:rPr lang="ru-RU" b="1" dirty="0" err="1" smtClean="0"/>
              <a:t>пункти</a:t>
            </a:r>
            <a:r>
              <a:rPr lang="ru-RU" b="1" dirty="0" smtClean="0"/>
              <a:t> </a:t>
            </a:r>
            <a:r>
              <a:rPr lang="ru-RU" b="1" dirty="0" err="1" smtClean="0"/>
              <a:t>з</a:t>
            </a:r>
            <a:r>
              <a:rPr lang="ru-RU" b="1" dirty="0" smtClean="0"/>
              <a:t> </a:t>
            </a:r>
            <a:r>
              <a:rPr lang="ru-RU" b="1" dirty="0" err="1" smtClean="0"/>
              <a:t>кількістю</a:t>
            </a:r>
            <a:r>
              <a:rPr lang="ru-RU" b="1" dirty="0" smtClean="0"/>
              <a:t> </a:t>
            </a:r>
            <a:r>
              <a:rPr lang="ru-RU" b="1" dirty="0" err="1" smtClean="0"/>
              <a:t>жителів</a:t>
            </a:r>
            <a:r>
              <a:rPr lang="ru-RU" b="1" dirty="0" smtClean="0"/>
              <a:t> </a:t>
            </a:r>
            <a:r>
              <a:rPr lang="ru-RU" b="1" dirty="0" err="1" smtClean="0"/>
              <a:t>понад</a:t>
            </a:r>
            <a:r>
              <a:rPr lang="ru-RU" b="1" dirty="0" smtClean="0"/>
              <a:t> 6,0 </a:t>
            </a:r>
            <a:r>
              <a:rPr lang="ru-RU" b="1" dirty="0" err="1" smtClean="0"/>
              <a:t>тисяч</a:t>
            </a:r>
            <a:r>
              <a:rPr lang="ru-RU" dirty="0" smtClean="0"/>
              <a:t/>
            </a:r>
            <a:br>
              <a:rPr lang="ru-RU" dirty="0" smtClean="0"/>
            </a:br>
            <a:r>
              <a:rPr lang="ru-RU" dirty="0" smtClean="0"/>
              <a:t>за </a:t>
            </a:r>
            <a:r>
              <a:rPr lang="ru-RU" dirty="0" err="1" smtClean="0"/>
              <a:t>даними</a:t>
            </a:r>
            <a:r>
              <a:rPr lang="ru-RU" dirty="0" smtClean="0"/>
              <a:t> </a:t>
            </a:r>
            <a:r>
              <a:rPr lang="ru-RU" dirty="0" err="1" smtClean="0"/>
              <a:t>Держкомстату</a:t>
            </a:r>
            <a:r>
              <a:rPr lang="ru-RU" dirty="0" smtClean="0"/>
              <a:t>)</a:t>
            </a:r>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934720" y="833119"/>
          <a:ext cx="10505440" cy="5323840"/>
        </p:xfrm>
        <a:graphic>
          <a:graphicData uri="http://schemas.openxmlformats.org/drawingml/2006/table">
            <a:tbl>
              <a:tblPr/>
              <a:tblGrid>
                <a:gridCol w="7353808"/>
                <a:gridCol w="3151632"/>
              </a:tblGrid>
              <a:tr h="1064768">
                <a:tc>
                  <a:txBody>
                    <a:bodyPr/>
                    <a:lstStyle/>
                    <a:p>
                      <a:pPr>
                        <a:lnSpc>
                          <a:spcPct val="115000"/>
                        </a:lnSpc>
                        <a:spcAft>
                          <a:spcPts val="1000"/>
                        </a:spcAft>
                      </a:pPr>
                      <a:r>
                        <a:rPr lang="ru-RU" sz="3600" b="1" u="sng">
                          <a:solidFill>
                            <a:srgbClr val="0000FF"/>
                          </a:solidFill>
                          <a:latin typeface="Verdana"/>
                          <a:ea typeface="Times New Roman"/>
                          <a:cs typeface="Times New Roman"/>
                          <a:hlinkClick r:id="rId2" tooltip="Кіровоград"/>
                        </a:rPr>
                        <a:t>Кіровоград</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234,9</a:t>
                      </a:r>
                      <a:endParaRPr lang="ru-RU" sz="6000">
                        <a:latin typeface="Calibri"/>
                        <a:ea typeface="Times New Roman"/>
                        <a:cs typeface="Times New Roman"/>
                      </a:endParaRPr>
                    </a:p>
                  </a:txBody>
                  <a:tcPr marL="0" marR="0" marT="0" marB="0" anchor="ctr">
                    <a:lnL>
                      <a:noFill/>
                    </a:lnL>
                    <a:lnR>
                      <a:noFill/>
                    </a:lnR>
                    <a:lnT>
                      <a:noFill/>
                    </a:lnT>
                    <a:lnB>
                      <a:noFill/>
                    </a:lnB>
                  </a:tcPr>
                </a:tc>
              </a:tr>
              <a:tr h="1064768">
                <a:tc>
                  <a:txBody>
                    <a:bodyPr/>
                    <a:lstStyle/>
                    <a:p>
                      <a:pPr>
                        <a:lnSpc>
                          <a:spcPct val="115000"/>
                        </a:lnSpc>
                        <a:spcAft>
                          <a:spcPts val="1000"/>
                        </a:spcAft>
                      </a:pPr>
                      <a:r>
                        <a:rPr lang="ru-RU" sz="3600" b="1" u="sng">
                          <a:solidFill>
                            <a:srgbClr val="0000FF"/>
                          </a:solidFill>
                          <a:latin typeface="Verdana"/>
                          <a:ea typeface="Times New Roman"/>
                          <a:cs typeface="Times New Roman"/>
                          <a:hlinkClick r:id="rId3" tooltip="Олександрія"/>
                        </a:rPr>
                        <a:t>Олександрія</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83,1</a:t>
                      </a:r>
                      <a:endParaRPr lang="ru-RU" sz="6000">
                        <a:latin typeface="Calibri"/>
                        <a:ea typeface="Times New Roman"/>
                        <a:cs typeface="Times New Roman"/>
                      </a:endParaRPr>
                    </a:p>
                  </a:txBody>
                  <a:tcPr marL="0" marR="0" marT="0" marB="0" anchor="ctr">
                    <a:lnL>
                      <a:noFill/>
                    </a:lnL>
                    <a:lnR>
                      <a:noFill/>
                    </a:lnR>
                    <a:lnT>
                      <a:noFill/>
                    </a:lnT>
                    <a:lnB>
                      <a:noFill/>
                    </a:lnB>
                  </a:tcPr>
                </a:tc>
              </a:tr>
              <a:tr h="1064768">
                <a:tc>
                  <a:txBody>
                    <a:bodyPr/>
                    <a:lstStyle/>
                    <a:p>
                      <a:pPr>
                        <a:lnSpc>
                          <a:spcPct val="115000"/>
                        </a:lnSpc>
                        <a:spcAft>
                          <a:spcPts val="1000"/>
                        </a:spcAft>
                      </a:pPr>
                      <a:r>
                        <a:rPr lang="ru-RU" sz="3600" b="1" u="sng">
                          <a:solidFill>
                            <a:srgbClr val="0000FF"/>
                          </a:solidFill>
                          <a:latin typeface="Verdana"/>
                          <a:ea typeface="Times New Roman"/>
                          <a:cs typeface="Times New Roman"/>
                          <a:hlinkClick r:id="rId4" tooltip="Світловодськ"/>
                        </a:rPr>
                        <a:t>Світловодськ</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47,0</a:t>
                      </a:r>
                      <a:endParaRPr lang="ru-RU" sz="6000">
                        <a:latin typeface="Calibri"/>
                        <a:ea typeface="Times New Roman"/>
                        <a:cs typeface="Times New Roman"/>
                      </a:endParaRPr>
                    </a:p>
                  </a:txBody>
                  <a:tcPr marL="0" marR="0" marT="0" marB="0" anchor="ctr">
                    <a:lnL>
                      <a:noFill/>
                    </a:lnL>
                    <a:lnR>
                      <a:noFill/>
                    </a:lnR>
                    <a:lnT>
                      <a:noFill/>
                    </a:lnT>
                    <a:lnB>
                      <a:noFill/>
                    </a:lnB>
                  </a:tcPr>
                </a:tc>
              </a:tr>
              <a:tr h="1064768">
                <a:tc>
                  <a:txBody>
                    <a:bodyPr/>
                    <a:lstStyle/>
                    <a:p>
                      <a:pPr>
                        <a:lnSpc>
                          <a:spcPct val="115000"/>
                        </a:lnSpc>
                        <a:spcAft>
                          <a:spcPts val="1000"/>
                        </a:spcAft>
                      </a:pPr>
                      <a:r>
                        <a:rPr lang="ru-RU" sz="3600" b="1" u="sng">
                          <a:solidFill>
                            <a:srgbClr val="0000FF"/>
                          </a:solidFill>
                          <a:latin typeface="Verdana"/>
                          <a:ea typeface="Times New Roman"/>
                          <a:cs typeface="Times New Roman"/>
                          <a:hlinkClick r:id="rId5" tooltip="Знам'янка"/>
                        </a:rPr>
                        <a:t>Знам'янка</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24,3</a:t>
                      </a:r>
                      <a:endParaRPr lang="ru-RU" sz="6000">
                        <a:latin typeface="Calibri"/>
                        <a:ea typeface="Times New Roman"/>
                        <a:cs typeface="Times New Roman"/>
                      </a:endParaRPr>
                    </a:p>
                  </a:txBody>
                  <a:tcPr marL="0" marR="0" marT="0" marB="0" anchor="ctr">
                    <a:lnL>
                      <a:noFill/>
                    </a:lnL>
                    <a:lnR>
                      <a:noFill/>
                    </a:lnR>
                    <a:lnT>
                      <a:noFill/>
                    </a:lnT>
                    <a:lnB>
                      <a:noFill/>
                    </a:lnB>
                  </a:tcPr>
                </a:tc>
              </a:tr>
              <a:tr h="1064768">
                <a:tc>
                  <a:txBody>
                    <a:bodyPr/>
                    <a:lstStyle/>
                    <a:p>
                      <a:pPr>
                        <a:lnSpc>
                          <a:spcPct val="115000"/>
                        </a:lnSpc>
                        <a:spcAft>
                          <a:spcPts val="1000"/>
                        </a:spcAft>
                      </a:pPr>
                      <a:r>
                        <a:rPr lang="ru-RU" sz="3600" b="1" u="sng">
                          <a:solidFill>
                            <a:srgbClr val="0000FF"/>
                          </a:solidFill>
                          <a:latin typeface="Verdana"/>
                          <a:ea typeface="Times New Roman"/>
                          <a:cs typeface="Times New Roman"/>
                          <a:hlinkClick r:id="rId6" tooltip="Долинська"/>
                        </a:rPr>
                        <a:t>Долинська</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dirty="0">
                          <a:solidFill>
                            <a:srgbClr val="00CC00"/>
                          </a:solidFill>
                          <a:latin typeface="Arial"/>
                          <a:ea typeface="Times New Roman"/>
                          <a:cs typeface="Times New Roman"/>
                        </a:rPr>
                        <a:t>▲</a:t>
                      </a:r>
                      <a:r>
                        <a:rPr lang="ru-RU" sz="3600" dirty="0">
                          <a:latin typeface="Verdana"/>
                          <a:ea typeface="Times New Roman"/>
                          <a:cs typeface="Times New Roman"/>
                        </a:rPr>
                        <a:t>19,4</a:t>
                      </a:r>
                      <a:endParaRPr lang="ru-RU" sz="6000" dirty="0">
                        <a:latin typeface="Calibri"/>
                        <a:ea typeface="Times New Roman"/>
                        <a:cs typeface="Times New Roman"/>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 ІІ </a:t>
            </a:r>
            <a:r>
              <a:rPr lang="ru-RU" dirty="0" err="1" smtClean="0"/>
              <a:t>половині</a:t>
            </a:r>
            <a:r>
              <a:rPr lang="ru-RU" dirty="0" smtClean="0"/>
              <a:t> ХV </a:t>
            </a:r>
            <a:r>
              <a:rPr lang="ru-RU" dirty="0" err="1" smtClean="0"/>
              <a:t>століття</a:t>
            </a:r>
            <a:r>
              <a:rPr lang="ru-RU" dirty="0" smtClean="0"/>
              <a:t> </a:t>
            </a:r>
            <a:r>
              <a:rPr lang="ru-RU" dirty="0" err="1" smtClean="0"/>
              <a:t>ці</a:t>
            </a:r>
            <a:r>
              <a:rPr lang="ru-RU" dirty="0" smtClean="0"/>
              <a:t> </a:t>
            </a:r>
            <a:r>
              <a:rPr lang="ru-RU" dirty="0" err="1" smtClean="0"/>
              <a:t>терени</a:t>
            </a:r>
            <a:r>
              <a:rPr lang="ru-RU" dirty="0" smtClean="0"/>
              <a:t> стали </a:t>
            </a:r>
            <a:r>
              <a:rPr lang="ru-RU" dirty="0" err="1" smtClean="0"/>
              <a:t>частиною</a:t>
            </a:r>
            <a:r>
              <a:rPr lang="ru-RU" dirty="0" smtClean="0"/>
              <a:t> земель, на </a:t>
            </a:r>
            <a:r>
              <a:rPr lang="ru-RU" dirty="0" err="1" smtClean="0"/>
              <a:t>яких</a:t>
            </a:r>
            <a:r>
              <a:rPr lang="ru-RU" dirty="0" smtClean="0"/>
              <a:t> </a:t>
            </a:r>
            <a:r>
              <a:rPr lang="ru-RU" dirty="0" err="1" smtClean="0"/>
              <a:t>виникло</a:t>
            </a:r>
            <a:r>
              <a:rPr lang="ru-RU" dirty="0" smtClean="0"/>
              <a:t> </a:t>
            </a:r>
            <a:r>
              <a:rPr lang="ru-RU" dirty="0" err="1" smtClean="0"/>
              <a:t>Запорізьке</a:t>
            </a:r>
            <a:r>
              <a:rPr lang="ru-RU" dirty="0" smtClean="0"/>
              <a:t> </a:t>
            </a:r>
            <a:r>
              <a:rPr lang="ru-RU" dirty="0" err="1" smtClean="0"/>
              <a:t>козацтво</a:t>
            </a:r>
            <a:r>
              <a:rPr lang="ru-RU" dirty="0" smtClean="0"/>
              <a:t>. </a:t>
            </a:r>
            <a:endParaRPr lang="ru-RU" dirty="0"/>
          </a:p>
        </p:txBody>
      </p:sp>
      <p:pic>
        <p:nvPicPr>
          <p:cNvPr id="27650" name="Picture 2" descr="http://im0-tub-ua.yandex.net/i?id=247803047-52-72&amp;n=21"/>
          <p:cNvPicPr>
            <a:picLocks noChangeAspect="1" noChangeArrowheads="1"/>
          </p:cNvPicPr>
          <p:nvPr/>
        </p:nvPicPr>
        <p:blipFill>
          <a:blip r:embed="rId2"/>
          <a:srcRect/>
          <a:stretch>
            <a:fillRect/>
          </a:stretch>
        </p:blipFill>
        <p:spPr bwMode="auto">
          <a:xfrm>
            <a:off x="3848877" y="2718879"/>
            <a:ext cx="4494246" cy="335391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92480" y="833119"/>
          <a:ext cx="10627360" cy="5303520"/>
        </p:xfrm>
        <a:graphic>
          <a:graphicData uri="http://schemas.openxmlformats.org/drawingml/2006/table">
            <a:tbl>
              <a:tblPr/>
              <a:tblGrid>
                <a:gridCol w="5313680"/>
                <a:gridCol w="5313680"/>
              </a:tblGrid>
              <a:tr h="1060704">
                <a:tc>
                  <a:txBody>
                    <a:bodyPr/>
                    <a:lstStyle/>
                    <a:p>
                      <a:pPr>
                        <a:lnSpc>
                          <a:spcPct val="115000"/>
                        </a:lnSpc>
                        <a:spcAft>
                          <a:spcPts val="1000"/>
                        </a:spcAft>
                      </a:pPr>
                      <a:r>
                        <a:rPr lang="ru-RU" sz="3600" b="1" u="sng">
                          <a:solidFill>
                            <a:srgbClr val="0000FF"/>
                          </a:solidFill>
                          <a:latin typeface="Verdana"/>
                          <a:ea typeface="Times New Roman"/>
                          <a:cs typeface="Times New Roman"/>
                          <a:hlinkClick r:id="rId2" tooltip="Новоукраїнка (місто)"/>
                        </a:rPr>
                        <a:t>Новоукраїнка</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17,9</a:t>
                      </a:r>
                      <a:endParaRPr lang="ru-RU" sz="6000">
                        <a:latin typeface="Calibri"/>
                        <a:ea typeface="Times New Roman"/>
                        <a:cs typeface="Times New Roman"/>
                      </a:endParaRPr>
                    </a:p>
                  </a:txBody>
                  <a:tcPr marL="0" marR="0" marT="0" marB="0" anchor="ctr">
                    <a:lnL>
                      <a:noFill/>
                    </a:lnL>
                    <a:lnR>
                      <a:noFill/>
                    </a:lnR>
                    <a:lnT>
                      <a:noFill/>
                    </a:lnT>
                    <a:lnB>
                      <a:noFill/>
                    </a:lnB>
                  </a:tcPr>
                </a:tc>
              </a:tr>
              <a:tr h="1060704">
                <a:tc>
                  <a:txBody>
                    <a:bodyPr/>
                    <a:lstStyle/>
                    <a:p>
                      <a:pPr>
                        <a:lnSpc>
                          <a:spcPct val="115000"/>
                        </a:lnSpc>
                        <a:spcAft>
                          <a:spcPts val="1000"/>
                        </a:spcAft>
                      </a:pPr>
                      <a:r>
                        <a:rPr lang="ru-RU" sz="3600" b="1" u="sng">
                          <a:solidFill>
                            <a:srgbClr val="0000FF"/>
                          </a:solidFill>
                          <a:latin typeface="Verdana"/>
                          <a:ea typeface="Times New Roman"/>
                          <a:cs typeface="Times New Roman"/>
                          <a:hlinkClick r:id="rId3" tooltip="Гайворон"/>
                        </a:rPr>
                        <a:t>Гайворон</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15,3</a:t>
                      </a:r>
                      <a:endParaRPr lang="ru-RU" sz="6000">
                        <a:latin typeface="Calibri"/>
                        <a:ea typeface="Times New Roman"/>
                        <a:cs typeface="Times New Roman"/>
                      </a:endParaRPr>
                    </a:p>
                  </a:txBody>
                  <a:tcPr marL="0" marR="0" marT="0" marB="0" anchor="ctr">
                    <a:lnL>
                      <a:noFill/>
                    </a:lnL>
                    <a:lnR>
                      <a:noFill/>
                    </a:lnR>
                    <a:lnT>
                      <a:noFill/>
                    </a:lnT>
                    <a:lnB>
                      <a:noFill/>
                    </a:lnB>
                  </a:tcPr>
                </a:tc>
              </a:tr>
              <a:tr h="1060704">
                <a:tc>
                  <a:txBody>
                    <a:bodyPr/>
                    <a:lstStyle/>
                    <a:p>
                      <a:pPr>
                        <a:lnSpc>
                          <a:spcPct val="115000"/>
                        </a:lnSpc>
                        <a:spcAft>
                          <a:spcPts val="1000"/>
                        </a:spcAft>
                      </a:pPr>
                      <a:r>
                        <a:rPr lang="ru-RU" sz="3600" b="1" u="sng">
                          <a:solidFill>
                            <a:srgbClr val="0000FF"/>
                          </a:solidFill>
                          <a:latin typeface="Verdana"/>
                          <a:ea typeface="Times New Roman"/>
                          <a:cs typeface="Times New Roman"/>
                          <a:hlinkClick r:id="rId4" tooltip="Новомиргород"/>
                        </a:rPr>
                        <a:t>Новомиргород</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11,7</a:t>
                      </a:r>
                      <a:endParaRPr lang="ru-RU" sz="6000">
                        <a:latin typeface="Calibri"/>
                        <a:ea typeface="Times New Roman"/>
                        <a:cs typeface="Times New Roman"/>
                      </a:endParaRPr>
                    </a:p>
                  </a:txBody>
                  <a:tcPr marL="0" marR="0" marT="0" marB="0" anchor="ctr">
                    <a:lnL>
                      <a:noFill/>
                    </a:lnL>
                    <a:lnR>
                      <a:noFill/>
                    </a:lnR>
                    <a:lnT>
                      <a:noFill/>
                    </a:lnT>
                    <a:lnB>
                      <a:noFill/>
                    </a:lnB>
                  </a:tcPr>
                </a:tc>
              </a:tr>
              <a:tr h="1060704">
                <a:tc>
                  <a:txBody>
                    <a:bodyPr/>
                    <a:lstStyle/>
                    <a:p>
                      <a:pPr>
                        <a:lnSpc>
                          <a:spcPct val="115000"/>
                        </a:lnSpc>
                        <a:spcAft>
                          <a:spcPts val="1000"/>
                        </a:spcAft>
                      </a:pPr>
                      <a:r>
                        <a:rPr lang="ru-RU" sz="3600" b="1" u="sng">
                          <a:solidFill>
                            <a:srgbClr val="0000FF"/>
                          </a:solidFill>
                          <a:latin typeface="Verdana"/>
                          <a:ea typeface="Times New Roman"/>
                          <a:cs typeface="Times New Roman"/>
                          <a:hlinkClick r:id="rId5" tooltip="Мала Виска"/>
                        </a:rPr>
                        <a:t>Мала Виска</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11,2</a:t>
                      </a:r>
                      <a:endParaRPr lang="ru-RU" sz="6000">
                        <a:latin typeface="Calibri"/>
                        <a:ea typeface="Times New Roman"/>
                        <a:cs typeface="Times New Roman"/>
                      </a:endParaRPr>
                    </a:p>
                  </a:txBody>
                  <a:tcPr marL="0" marR="0" marT="0" marB="0" anchor="ctr">
                    <a:lnL>
                      <a:noFill/>
                    </a:lnL>
                    <a:lnR>
                      <a:noFill/>
                    </a:lnR>
                    <a:lnT>
                      <a:noFill/>
                    </a:lnT>
                    <a:lnB>
                      <a:noFill/>
                    </a:lnB>
                  </a:tcPr>
                </a:tc>
              </a:tr>
              <a:tr h="1060704">
                <a:tc>
                  <a:txBody>
                    <a:bodyPr/>
                    <a:lstStyle/>
                    <a:p>
                      <a:pPr>
                        <a:lnSpc>
                          <a:spcPct val="115000"/>
                        </a:lnSpc>
                        <a:spcAft>
                          <a:spcPts val="1000"/>
                        </a:spcAft>
                      </a:pPr>
                      <a:r>
                        <a:rPr lang="ru-RU" sz="3600" b="1" u="sng">
                          <a:solidFill>
                            <a:srgbClr val="0000FF"/>
                          </a:solidFill>
                          <a:latin typeface="Verdana"/>
                          <a:ea typeface="Times New Roman"/>
                          <a:cs typeface="Times New Roman"/>
                          <a:hlinkClick r:id="rId6" tooltip="Бобринець"/>
                        </a:rPr>
                        <a:t>Бобринець</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dirty="0">
                          <a:solidFill>
                            <a:srgbClr val="FF0000"/>
                          </a:solidFill>
                          <a:latin typeface="Arial"/>
                          <a:ea typeface="Times New Roman"/>
                          <a:cs typeface="Times New Roman"/>
                        </a:rPr>
                        <a:t>▼</a:t>
                      </a:r>
                      <a:r>
                        <a:rPr lang="ru-RU" sz="3600" dirty="0">
                          <a:latin typeface="Verdana"/>
                          <a:ea typeface="Times New Roman"/>
                          <a:cs typeface="Times New Roman"/>
                        </a:rPr>
                        <a:t>10,9</a:t>
                      </a:r>
                      <a:endParaRPr lang="ru-RU" sz="6000" dirty="0">
                        <a:latin typeface="Calibri"/>
                        <a:ea typeface="Times New Roman"/>
                        <a:cs typeface="Times New Roman"/>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812800" y="833119"/>
          <a:ext cx="10607040" cy="5303520"/>
        </p:xfrm>
        <a:graphic>
          <a:graphicData uri="http://schemas.openxmlformats.org/drawingml/2006/table">
            <a:tbl>
              <a:tblPr/>
              <a:tblGrid>
                <a:gridCol w="5303520"/>
                <a:gridCol w="5303520"/>
              </a:tblGrid>
              <a:tr h="1060704">
                <a:tc>
                  <a:txBody>
                    <a:bodyPr/>
                    <a:lstStyle/>
                    <a:p>
                      <a:pPr>
                        <a:lnSpc>
                          <a:spcPct val="115000"/>
                        </a:lnSpc>
                        <a:spcAft>
                          <a:spcPts val="1000"/>
                        </a:spcAft>
                      </a:pPr>
                      <a:r>
                        <a:rPr lang="ru-RU" sz="3600" b="1" i="1" u="sng">
                          <a:solidFill>
                            <a:srgbClr val="0000FF"/>
                          </a:solidFill>
                          <a:latin typeface="Verdana"/>
                          <a:ea typeface="Times New Roman"/>
                          <a:cs typeface="Times New Roman"/>
                          <a:hlinkClick r:id="rId2" tooltip="Смоліне"/>
                        </a:rPr>
                        <a:t>Смоліне</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00CC00"/>
                          </a:solidFill>
                          <a:latin typeface="Arial"/>
                          <a:ea typeface="Times New Roman"/>
                          <a:cs typeface="Times New Roman"/>
                        </a:rPr>
                        <a:t>▲</a:t>
                      </a:r>
                      <a:r>
                        <a:rPr lang="ru-RU" sz="3600">
                          <a:latin typeface="Verdana"/>
                          <a:ea typeface="Times New Roman"/>
                          <a:cs typeface="Times New Roman"/>
                        </a:rPr>
                        <a:t>9,8</a:t>
                      </a:r>
                      <a:endParaRPr lang="ru-RU" sz="6000">
                        <a:latin typeface="Calibri"/>
                        <a:ea typeface="Times New Roman"/>
                        <a:cs typeface="Times New Roman"/>
                      </a:endParaRPr>
                    </a:p>
                  </a:txBody>
                  <a:tcPr marL="0" marR="0" marT="0" marB="0" anchor="ctr">
                    <a:lnL>
                      <a:noFill/>
                    </a:lnL>
                    <a:lnR>
                      <a:noFill/>
                    </a:lnR>
                    <a:lnT>
                      <a:noFill/>
                    </a:lnT>
                    <a:lnB>
                      <a:noFill/>
                    </a:lnB>
                  </a:tcPr>
                </a:tc>
              </a:tr>
              <a:tr h="1060704">
                <a:tc>
                  <a:txBody>
                    <a:bodyPr/>
                    <a:lstStyle/>
                    <a:p>
                      <a:pPr>
                        <a:lnSpc>
                          <a:spcPct val="115000"/>
                        </a:lnSpc>
                        <a:spcAft>
                          <a:spcPts val="1000"/>
                        </a:spcAft>
                      </a:pPr>
                      <a:r>
                        <a:rPr lang="ru-RU" sz="3600" b="1" u="sng">
                          <a:solidFill>
                            <a:srgbClr val="0000FF"/>
                          </a:solidFill>
                          <a:latin typeface="Verdana"/>
                          <a:ea typeface="Times New Roman"/>
                          <a:cs typeface="Times New Roman"/>
                          <a:hlinkClick r:id="rId3" tooltip="Помічна"/>
                        </a:rPr>
                        <a:t>Помічна</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9,3</a:t>
                      </a:r>
                      <a:endParaRPr lang="ru-RU" sz="6000">
                        <a:latin typeface="Calibri"/>
                        <a:ea typeface="Times New Roman"/>
                        <a:cs typeface="Times New Roman"/>
                      </a:endParaRPr>
                    </a:p>
                  </a:txBody>
                  <a:tcPr marL="0" marR="0" marT="0" marB="0" anchor="ctr">
                    <a:lnL>
                      <a:noFill/>
                    </a:lnL>
                    <a:lnR>
                      <a:noFill/>
                    </a:lnR>
                    <a:lnT>
                      <a:noFill/>
                    </a:lnT>
                    <a:lnB>
                      <a:noFill/>
                    </a:lnB>
                  </a:tcPr>
                </a:tc>
              </a:tr>
              <a:tr h="1060704">
                <a:tc>
                  <a:txBody>
                    <a:bodyPr/>
                    <a:lstStyle/>
                    <a:p>
                      <a:pPr>
                        <a:lnSpc>
                          <a:spcPct val="115000"/>
                        </a:lnSpc>
                        <a:spcAft>
                          <a:spcPts val="1000"/>
                        </a:spcAft>
                      </a:pPr>
                      <a:r>
                        <a:rPr lang="ru-RU" sz="3600" b="1" i="1" u="sng">
                          <a:solidFill>
                            <a:srgbClr val="0000FF"/>
                          </a:solidFill>
                          <a:latin typeface="Verdana"/>
                          <a:ea typeface="Times New Roman"/>
                          <a:cs typeface="Times New Roman"/>
                          <a:hlinkClick r:id="rId4" tooltip="Олександрівка (Кіровоградська область, смт)"/>
                        </a:rPr>
                        <a:t>Олександрівка</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9,0</a:t>
                      </a:r>
                      <a:endParaRPr lang="ru-RU" sz="6000">
                        <a:latin typeface="Calibri"/>
                        <a:ea typeface="Times New Roman"/>
                        <a:cs typeface="Times New Roman"/>
                      </a:endParaRPr>
                    </a:p>
                  </a:txBody>
                  <a:tcPr marL="0" marR="0" marT="0" marB="0" anchor="ctr">
                    <a:lnL>
                      <a:noFill/>
                    </a:lnL>
                    <a:lnR>
                      <a:noFill/>
                    </a:lnR>
                    <a:lnT>
                      <a:noFill/>
                    </a:lnT>
                    <a:lnB>
                      <a:noFill/>
                    </a:lnB>
                  </a:tcPr>
                </a:tc>
              </a:tr>
              <a:tr h="1060704">
                <a:tc>
                  <a:txBody>
                    <a:bodyPr/>
                    <a:lstStyle/>
                    <a:p>
                      <a:pPr>
                        <a:lnSpc>
                          <a:spcPct val="115000"/>
                        </a:lnSpc>
                        <a:spcAft>
                          <a:spcPts val="1000"/>
                        </a:spcAft>
                      </a:pPr>
                      <a:r>
                        <a:rPr lang="ru-RU" sz="3600" b="1" i="1" u="sng">
                          <a:solidFill>
                            <a:srgbClr val="0000FF"/>
                          </a:solidFill>
                          <a:latin typeface="Verdana"/>
                          <a:ea typeface="Times New Roman"/>
                          <a:cs typeface="Times New Roman"/>
                          <a:hlinkClick r:id="rId5" tooltip="Нове (смт)"/>
                        </a:rPr>
                        <a:t>Нове</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8,6</a:t>
                      </a:r>
                      <a:endParaRPr lang="ru-RU" sz="6000">
                        <a:latin typeface="Calibri"/>
                        <a:ea typeface="Times New Roman"/>
                        <a:cs typeface="Times New Roman"/>
                      </a:endParaRPr>
                    </a:p>
                  </a:txBody>
                  <a:tcPr marL="0" marR="0" marT="0" marB="0" anchor="ctr">
                    <a:lnL>
                      <a:noFill/>
                    </a:lnL>
                    <a:lnR>
                      <a:noFill/>
                    </a:lnR>
                    <a:lnT>
                      <a:noFill/>
                    </a:lnT>
                    <a:lnB>
                      <a:noFill/>
                    </a:lnB>
                  </a:tcPr>
                </a:tc>
              </a:tr>
              <a:tr h="1060704">
                <a:tc>
                  <a:txBody>
                    <a:bodyPr/>
                    <a:lstStyle/>
                    <a:p>
                      <a:pPr>
                        <a:lnSpc>
                          <a:spcPct val="115000"/>
                        </a:lnSpc>
                        <a:spcAft>
                          <a:spcPts val="1000"/>
                        </a:spcAft>
                      </a:pPr>
                      <a:r>
                        <a:rPr lang="ru-RU" sz="3600" b="1" i="1" u="sng">
                          <a:solidFill>
                            <a:srgbClr val="0000FF"/>
                          </a:solidFill>
                          <a:latin typeface="Verdana"/>
                          <a:ea typeface="Times New Roman"/>
                          <a:cs typeface="Times New Roman"/>
                          <a:hlinkClick r:id="rId6" tooltip="Власівка (смт)"/>
                        </a:rPr>
                        <a:t>Власівка</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dirty="0">
                          <a:solidFill>
                            <a:srgbClr val="00CC00"/>
                          </a:solidFill>
                          <a:latin typeface="Arial"/>
                          <a:ea typeface="Times New Roman"/>
                          <a:cs typeface="Times New Roman"/>
                        </a:rPr>
                        <a:t>▲</a:t>
                      </a:r>
                      <a:r>
                        <a:rPr lang="ru-RU" sz="3600" dirty="0">
                          <a:latin typeface="Verdana"/>
                          <a:ea typeface="Times New Roman"/>
                          <a:cs typeface="Times New Roman"/>
                        </a:rPr>
                        <a:t>7,7</a:t>
                      </a:r>
                      <a:endParaRPr lang="ru-RU" sz="6000" dirty="0">
                        <a:latin typeface="Calibri"/>
                        <a:ea typeface="Times New Roman"/>
                        <a:cs typeface="Times New Roman"/>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92480" y="751839"/>
          <a:ext cx="10708640" cy="5466080"/>
        </p:xfrm>
        <a:graphic>
          <a:graphicData uri="http://schemas.openxmlformats.org/drawingml/2006/table">
            <a:tbl>
              <a:tblPr/>
              <a:tblGrid>
                <a:gridCol w="5354320"/>
                <a:gridCol w="5354320"/>
              </a:tblGrid>
              <a:tr h="1093216">
                <a:tc>
                  <a:txBody>
                    <a:bodyPr/>
                    <a:lstStyle/>
                    <a:p>
                      <a:pPr>
                        <a:lnSpc>
                          <a:spcPct val="115000"/>
                        </a:lnSpc>
                        <a:spcAft>
                          <a:spcPts val="1000"/>
                        </a:spcAft>
                      </a:pPr>
                      <a:r>
                        <a:rPr lang="ru-RU" sz="3600" b="1" i="1" u="sng">
                          <a:solidFill>
                            <a:srgbClr val="0000FF"/>
                          </a:solidFill>
                          <a:latin typeface="Verdana"/>
                          <a:ea typeface="Times New Roman"/>
                          <a:cs typeface="Times New Roman"/>
                          <a:hlinkClick r:id="rId2" tooltip="Петрове (смт)"/>
                        </a:rPr>
                        <a:t>Петрове</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7,6</a:t>
                      </a:r>
                      <a:endParaRPr lang="ru-RU" sz="6000">
                        <a:latin typeface="Calibri"/>
                        <a:ea typeface="Times New Roman"/>
                        <a:cs typeface="Times New Roman"/>
                      </a:endParaRPr>
                    </a:p>
                  </a:txBody>
                  <a:tcPr marL="0" marR="0" marT="0" marB="0" anchor="ctr">
                    <a:lnL>
                      <a:noFill/>
                    </a:lnL>
                    <a:lnR>
                      <a:noFill/>
                    </a:lnR>
                    <a:lnT>
                      <a:noFill/>
                    </a:lnT>
                    <a:lnB>
                      <a:noFill/>
                    </a:lnB>
                  </a:tcPr>
                </a:tc>
              </a:tr>
              <a:tr h="1093216">
                <a:tc>
                  <a:txBody>
                    <a:bodyPr/>
                    <a:lstStyle/>
                    <a:p>
                      <a:pPr>
                        <a:lnSpc>
                          <a:spcPct val="115000"/>
                        </a:lnSpc>
                        <a:spcAft>
                          <a:spcPts val="1000"/>
                        </a:spcAft>
                      </a:pPr>
                      <a:r>
                        <a:rPr lang="ru-RU" sz="3600" b="1" i="1" u="sng">
                          <a:solidFill>
                            <a:srgbClr val="0000FF"/>
                          </a:solidFill>
                          <a:latin typeface="Verdana"/>
                          <a:ea typeface="Times New Roman"/>
                          <a:cs typeface="Times New Roman"/>
                          <a:hlinkClick r:id="rId3" tooltip="Нова Прага"/>
                        </a:rPr>
                        <a:t>Нова Прага</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7,2</a:t>
                      </a:r>
                      <a:endParaRPr lang="ru-RU" sz="6000">
                        <a:latin typeface="Calibri"/>
                        <a:ea typeface="Times New Roman"/>
                        <a:cs typeface="Times New Roman"/>
                      </a:endParaRPr>
                    </a:p>
                  </a:txBody>
                  <a:tcPr marL="0" marR="0" marT="0" marB="0" anchor="ctr">
                    <a:lnL>
                      <a:noFill/>
                    </a:lnL>
                    <a:lnR>
                      <a:noFill/>
                    </a:lnR>
                    <a:lnT>
                      <a:noFill/>
                    </a:lnT>
                    <a:lnB>
                      <a:noFill/>
                    </a:lnB>
                  </a:tcPr>
                </a:tc>
              </a:tr>
              <a:tr h="1093216">
                <a:tc>
                  <a:txBody>
                    <a:bodyPr/>
                    <a:lstStyle/>
                    <a:p>
                      <a:pPr>
                        <a:lnSpc>
                          <a:spcPct val="115000"/>
                        </a:lnSpc>
                        <a:spcAft>
                          <a:spcPts val="1000"/>
                        </a:spcAft>
                      </a:pPr>
                      <a:r>
                        <a:rPr lang="ru-RU" sz="3600" b="1" i="1" u="sng">
                          <a:solidFill>
                            <a:srgbClr val="0000FF"/>
                          </a:solidFill>
                          <a:latin typeface="Verdana"/>
                          <a:ea typeface="Times New Roman"/>
                          <a:cs typeface="Times New Roman"/>
                          <a:hlinkClick r:id="rId4" tooltip="Новоархангельськ"/>
                        </a:rPr>
                        <a:t>Новоархангельськ</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6,4</a:t>
                      </a:r>
                      <a:endParaRPr lang="ru-RU" sz="6000">
                        <a:latin typeface="Calibri"/>
                        <a:ea typeface="Times New Roman"/>
                        <a:cs typeface="Times New Roman"/>
                      </a:endParaRPr>
                    </a:p>
                  </a:txBody>
                  <a:tcPr marL="0" marR="0" marT="0" marB="0" anchor="ctr">
                    <a:lnL>
                      <a:noFill/>
                    </a:lnL>
                    <a:lnR>
                      <a:noFill/>
                    </a:lnR>
                    <a:lnT>
                      <a:noFill/>
                    </a:lnT>
                    <a:lnB>
                      <a:noFill/>
                    </a:lnB>
                  </a:tcPr>
                </a:tc>
              </a:tr>
              <a:tr h="1093216">
                <a:tc>
                  <a:txBody>
                    <a:bodyPr/>
                    <a:lstStyle/>
                    <a:p>
                      <a:pPr>
                        <a:lnSpc>
                          <a:spcPct val="115000"/>
                        </a:lnSpc>
                        <a:spcAft>
                          <a:spcPts val="1000"/>
                        </a:spcAft>
                      </a:pPr>
                      <a:r>
                        <a:rPr lang="ru-RU" sz="3600" b="1" u="sng">
                          <a:solidFill>
                            <a:srgbClr val="0000FF"/>
                          </a:solidFill>
                          <a:latin typeface="Verdana"/>
                          <a:ea typeface="Times New Roman"/>
                          <a:cs typeface="Times New Roman"/>
                          <a:hlinkClick r:id="rId5" tooltip="Ульяновка (місто)"/>
                        </a:rPr>
                        <a:t>Ульяновка</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a:solidFill>
                            <a:srgbClr val="FF0000"/>
                          </a:solidFill>
                          <a:latin typeface="Arial"/>
                          <a:ea typeface="Times New Roman"/>
                          <a:cs typeface="Times New Roman"/>
                        </a:rPr>
                        <a:t>▼</a:t>
                      </a:r>
                      <a:r>
                        <a:rPr lang="ru-RU" sz="3600">
                          <a:latin typeface="Verdana"/>
                          <a:ea typeface="Times New Roman"/>
                          <a:cs typeface="Times New Roman"/>
                        </a:rPr>
                        <a:t>6,2</a:t>
                      </a:r>
                      <a:endParaRPr lang="ru-RU" sz="6000">
                        <a:latin typeface="Calibri"/>
                        <a:ea typeface="Times New Roman"/>
                        <a:cs typeface="Times New Roman"/>
                      </a:endParaRPr>
                    </a:p>
                  </a:txBody>
                  <a:tcPr marL="0" marR="0" marT="0" marB="0" anchor="ctr">
                    <a:lnL>
                      <a:noFill/>
                    </a:lnL>
                    <a:lnR>
                      <a:noFill/>
                    </a:lnR>
                    <a:lnT>
                      <a:noFill/>
                    </a:lnT>
                    <a:lnB>
                      <a:noFill/>
                    </a:lnB>
                  </a:tcPr>
                </a:tc>
              </a:tr>
              <a:tr h="1093216">
                <a:tc>
                  <a:txBody>
                    <a:bodyPr/>
                    <a:lstStyle/>
                    <a:p>
                      <a:pPr>
                        <a:lnSpc>
                          <a:spcPct val="115000"/>
                        </a:lnSpc>
                        <a:spcAft>
                          <a:spcPts val="1000"/>
                        </a:spcAft>
                      </a:pPr>
                      <a:r>
                        <a:rPr lang="ru-RU" sz="3600" b="1" i="1" u="sng">
                          <a:solidFill>
                            <a:srgbClr val="0000FF"/>
                          </a:solidFill>
                          <a:latin typeface="Verdana"/>
                          <a:ea typeface="Times New Roman"/>
                          <a:cs typeface="Times New Roman"/>
                          <a:hlinkClick r:id="rId6" tooltip="Голованівськ"/>
                        </a:rPr>
                        <a:t>Голованівськ</a:t>
                      </a:r>
                      <a:endParaRPr lang="ru-RU" sz="6000">
                        <a:latin typeface="Calibri"/>
                        <a:ea typeface="Times New Roman"/>
                        <a:cs typeface="Times New Roman"/>
                      </a:endParaRPr>
                    </a:p>
                  </a:txBody>
                  <a:tcPr marL="0" marR="0" marT="0" marB="0" anchor="ctr">
                    <a:lnL>
                      <a:noFill/>
                    </a:lnL>
                    <a:lnR>
                      <a:noFill/>
                    </a:lnR>
                    <a:lnT>
                      <a:noFill/>
                    </a:lnT>
                    <a:lnB>
                      <a:noFill/>
                    </a:lnB>
                  </a:tcPr>
                </a:tc>
                <a:tc>
                  <a:txBody>
                    <a:bodyPr/>
                    <a:lstStyle/>
                    <a:p>
                      <a:pPr>
                        <a:lnSpc>
                          <a:spcPct val="115000"/>
                        </a:lnSpc>
                        <a:spcAft>
                          <a:spcPts val="1000"/>
                        </a:spcAft>
                      </a:pPr>
                      <a:r>
                        <a:rPr lang="ru-RU" sz="4800" dirty="0">
                          <a:solidFill>
                            <a:srgbClr val="FF0000"/>
                          </a:solidFill>
                          <a:latin typeface="Arial"/>
                          <a:ea typeface="Times New Roman"/>
                          <a:cs typeface="Times New Roman"/>
                        </a:rPr>
                        <a:t>▼</a:t>
                      </a:r>
                      <a:r>
                        <a:rPr lang="ru-RU" sz="3600" dirty="0">
                          <a:latin typeface="Verdana"/>
                          <a:ea typeface="Times New Roman"/>
                          <a:cs typeface="Times New Roman"/>
                        </a:rPr>
                        <a:t>6,1</a:t>
                      </a:r>
                      <a:endParaRPr lang="ru-RU" sz="6000" dirty="0">
                        <a:latin typeface="Calibri"/>
                        <a:ea typeface="Times New Roman"/>
                        <a:cs typeface="Times New Roman"/>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http://im3-tub-ua.yandex.net/i?id=183618870-38-72&amp;n=21"/>
          <p:cNvPicPr>
            <a:picLocks noChangeAspect="1" noChangeArrowheads="1"/>
          </p:cNvPicPr>
          <p:nvPr/>
        </p:nvPicPr>
        <p:blipFill>
          <a:blip r:embed="rId2"/>
          <a:srcRect/>
          <a:stretch>
            <a:fillRect/>
          </a:stretch>
        </p:blipFill>
        <p:spPr bwMode="auto">
          <a:xfrm>
            <a:off x="7477760" y="1772919"/>
            <a:ext cx="3009265" cy="2149475"/>
          </a:xfrm>
          <a:prstGeom prst="rect">
            <a:avLst/>
          </a:prstGeom>
          <a:noFill/>
        </p:spPr>
      </p:pic>
      <p:sp>
        <p:nvSpPr>
          <p:cNvPr id="2" name="Заголовок 1"/>
          <p:cNvSpPr>
            <a:spLocks noGrp="1"/>
          </p:cNvSpPr>
          <p:nvPr>
            <p:ph type="title"/>
          </p:nvPr>
        </p:nvSpPr>
        <p:spPr>
          <a:xfrm>
            <a:off x="1295399" y="1097280"/>
            <a:ext cx="6241816" cy="2158152"/>
          </a:xfrm>
        </p:spPr>
        <p:txBody>
          <a:bodyPr>
            <a:noAutofit/>
          </a:bodyPr>
          <a:lstStyle/>
          <a:p>
            <a:r>
              <a:rPr lang="ru-RU" sz="5400" b="1" dirty="0" err="1" smtClean="0"/>
              <a:t>Економіка</a:t>
            </a:r>
            <a:r>
              <a:rPr lang="ru-RU" sz="5400" b="1" dirty="0" smtClean="0"/>
              <a:t/>
            </a:r>
            <a:br>
              <a:rPr lang="ru-RU" sz="5400" b="1" dirty="0" smtClean="0"/>
            </a:br>
            <a:endParaRPr lang="ru-RU" sz="5400" dirty="0"/>
          </a:p>
        </p:txBody>
      </p:sp>
      <p:sp>
        <p:nvSpPr>
          <p:cNvPr id="4" name="Текст 3"/>
          <p:cNvSpPr>
            <a:spLocks noGrp="1"/>
          </p:cNvSpPr>
          <p:nvPr>
            <p:ph type="body" sz="half" idx="2"/>
          </p:nvPr>
        </p:nvSpPr>
        <p:spPr>
          <a:xfrm>
            <a:off x="1295399" y="3255432"/>
            <a:ext cx="6241816" cy="2393528"/>
          </a:xfrm>
        </p:spPr>
        <p:txBody>
          <a:bodyPr>
            <a:normAutofit/>
          </a:bodyPr>
          <a:lstStyle/>
          <a:p>
            <a:r>
              <a:rPr lang="ru-RU" sz="4000" dirty="0" err="1" smtClean="0"/>
              <a:t>Кіровоградська</a:t>
            </a:r>
            <a:r>
              <a:rPr lang="ru-RU" sz="4000" dirty="0" smtClean="0"/>
              <a:t> область по </a:t>
            </a:r>
            <a:r>
              <a:rPr lang="ru-RU" sz="4000" dirty="0" err="1" smtClean="0"/>
              <a:t>структурі</a:t>
            </a:r>
            <a:r>
              <a:rPr lang="ru-RU" sz="4000" dirty="0" smtClean="0"/>
              <a:t> </a:t>
            </a:r>
            <a:r>
              <a:rPr lang="ru-RU" sz="4000" dirty="0" err="1" smtClean="0"/>
              <a:t>економіки</a:t>
            </a:r>
            <a:r>
              <a:rPr lang="ru-RU" sz="4000" dirty="0" smtClean="0"/>
              <a:t> </a:t>
            </a:r>
            <a:r>
              <a:rPr lang="ru-RU" sz="4000" dirty="0" err="1" smtClean="0"/>
              <a:t>є</a:t>
            </a:r>
            <a:r>
              <a:rPr lang="ru-RU" sz="4000" dirty="0" smtClean="0"/>
              <a:t> </a:t>
            </a:r>
            <a:r>
              <a:rPr lang="ru-RU" sz="4000" dirty="0" err="1" smtClean="0"/>
              <a:t>аграрно-індустріальною</a:t>
            </a:r>
            <a:r>
              <a:rPr lang="ru-RU" sz="4000" dirty="0" smtClean="0"/>
              <a:t>.</a:t>
            </a:r>
          </a:p>
          <a:p>
            <a:endParaRPr lang="ru-RU" sz="2000" dirty="0"/>
          </a:p>
        </p:txBody>
      </p:sp>
      <p:pic>
        <p:nvPicPr>
          <p:cNvPr id="81922" name="Picture 2" descr="http://im5-tub-ua.yandex.net/i?id=95571179-25-72&amp;n=21"/>
          <p:cNvPicPr>
            <a:picLocks noChangeAspect="1" noChangeArrowheads="1"/>
          </p:cNvPicPr>
          <p:nvPr/>
        </p:nvPicPr>
        <p:blipFill>
          <a:blip r:embed="rId3"/>
          <a:srcRect/>
          <a:stretch>
            <a:fillRect/>
          </a:stretch>
        </p:blipFill>
        <p:spPr bwMode="auto">
          <a:xfrm>
            <a:off x="8507094" y="3439160"/>
            <a:ext cx="2827663" cy="194564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295402" y="616372"/>
            <a:ext cx="9601196" cy="1303867"/>
          </a:xfrm>
        </p:spPr>
        <p:txBody>
          <a:bodyPr>
            <a:normAutofit/>
          </a:bodyPr>
          <a:lstStyle/>
          <a:p>
            <a:r>
              <a:rPr lang="ru-RU" b="1" dirty="0" err="1" smtClean="0"/>
              <a:t>Сільське</a:t>
            </a:r>
            <a:r>
              <a:rPr lang="ru-RU" b="1" dirty="0" smtClean="0"/>
              <a:t> </a:t>
            </a:r>
            <a:r>
              <a:rPr lang="ru-RU" b="1" dirty="0" err="1" smtClean="0"/>
              <a:t>господарство</a:t>
            </a:r>
            <a:endParaRPr lang="ru-RU" dirty="0"/>
          </a:p>
        </p:txBody>
      </p:sp>
      <p:sp>
        <p:nvSpPr>
          <p:cNvPr id="8" name="Содержимое 7"/>
          <p:cNvSpPr>
            <a:spLocks noGrp="1"/>
          </p:cNvSpPr>
          <p:nvPr>
            <p:ph sz="half" idx="1"/>
          </p:nvPr>
        </p:nvSpPr>
        <p:spPr>
          <a:xfrm>
            <a:off x="1259840" y="2011680"/>
            <a:ext cx="4756912" cy="4124960"/>
          </a:xfrm>
        </p:spPr>
        <p:txBody>
          <a:bodyPr>
            <a:normAutofit/>
          </a:bodyPr>
          <a:lstStyle/>
          <a:p>
            <a:r>
              <a:rPr lang="ru-RU" dirty="0" err="1" smtClean="0"/>
              <a:t>Кіровоградська</a:t>
            </a:r>
            <a:r>
              <a:rPr lang="ru-RU" dirty="0" smtClean="0"/>
              <a:t> область </a:t>
            </a:r>
            <a:r>
              <a:rPr lang="ru-RU" dirty="0" err="1" smtClean="0"/>
              <a:t>здавна</a:t>
            </a:r>
            <a:r>
              <a:rPr lang="ru-RU" dirty="0" smtClean="0"/>
              <a:t> </a:t>
            </a:r>
            <a:r>
              <a:rPr lang="ru-RU" dirty="0" err="1" smtClean="0"/>
              <a:t>відома</a:t>
            </a:r>
            <a:r>
              <a:rPr lang="ru-RU" dirty="0" smtClean="0"/>
              <a:t> як </a:t>
            </a:r>
            <a:r>
              <a:rPr lang="ru-RU" dirty="0" err="1" smtClean="0"/>
              <a:t>регіон</a:t>
            </a:r>
            <a:r>
              <a:rPr lang="ru-RU" dirty="0" smtClean="0"/>
              <a:t> </a:t>
            </a:r>
            <a:r>
              <a:rPr lang="ru-RU" dirty="0" err="1" smtClean="0"/>
              <a:t>із</a:t>
            </a:r>
            <a:r>
              <a:rPr lang="ru-RU" dirty="0" smtClean="0"/>
              <a:t> добре </a:t>
            </a:r>
            <a:r>
              <a:rPr lang="ru-RU" dirty="0" err="1" smtClean="0"/>
              <a:t>розвинутим</a:t>
            </a:r>
            <a:r>
              <a:rPr lang="ru-RU" dirty="0" smtClean="0"/>
              <a:t> </a:t>
            </a:r>
            <a:r>
              <a:rPr lang="ru-RU" dirty="0" err="1" smtClean="0"/>
              <a:t>сільськогосподарським</a:t>
            </a:r>
            <a:r>
              <a:rPr lang="ru-RU" dirty="0" smtClean="0"/>
              <a:t> </a:t>
            </a:r>
            <a:r>
              <a:rPr lang="ru-RU" dirty="0" err="1" smtClean="0"/>
              <a:t>виробництвом</a:t>
            </a:r>
            <a:r>
              <a:rPr lang="ru-RU" dirty="0" smtClean="0"/>
              <a:t>. У </a:t>
            </a:r>
            <a:r>
              <a:rPr lang="ru-RU" dirty="0" err="1" smtClean="0"/>
              <a:t>галузевій</a:t>
            </a:r>
            <a:r>
              <a:rPr lang="ru-RU" dirty="0" smtClean="0"/>
              <a:t> </a:t>
            </a:r>
            <a:r>
              <a:rPr lang="ru-RU" dirty="0" err="1" smtClean="0"/>
              <a:t>структурі</a:t>
            </a:r>
            <a:r>
              <a:rPr lang="ru-RU" dirty="0" smtClean="0"/>
              <a:t> </a:t>
            </a:r>
            <a:r>
              <a:rPr lang="ru-RU" dirty="0" err="1" smtClean="0"/>
              <a:t>валової</a:t>
            </a:r>
            <a:r>
              <a:rPr lang="ru-RU" dirty="0" smtClean="0"/>
              <a:t> </a:t>
            </a:r>
            <a:r>
              <a:rPr lang="ru-RU" dirty="0" err="1" smtClean="0"/>
              <a:t>продукції</a:t>
            </a:r>
            <a:r>
              <a:rPr lang="ru-RU" dirty="0" smtClean="0"/>
              <a:t> </a:t>
            </a:r>
            <a:r>
              <a:rPr lang="ru-RU" dirty="0" err="1" smtClean="0"/>
              <a:t>сільського</a:t>
            </a:r>
            <a:r>
              <a:rPr lang="ru-RU" dirty="0" smtClean="0"/>
              <a:t> </a:t>
            </a:r>
            <a:r>
              <a:rPr lang="ru-RU" dirty="0" err="1" smtClean="0"/>
              <a:t>господарства</a:t>
            </a:r>
            <a:r>
              <a:rPr lang="ru-RU" dirty="0" smtClean="0"/>
              <a:t> </a:t>
            </a:r>
            <a:r>
              <a:rPr lang="ru-RU" dirty="0" err="1" smtClean="0"/>
              <a:t>провідне</a:t>
            </a:r>
            <a:r>
              <a:rPr lang="ru-RU" dirty="0" smtClean="0"/>
              <a:t> </a:t>
            </a:r>
            <a:r>
              <a:rPr lang="ru-RU" dirty="0" err="1" smtClean="0"/>
              <a:t>місце</a:t>
            </a:r>
            <a:r>
              <a:rPr lang="ru-RU" dirty="0" smtClean="0"/>
              <a:t> </a:t>
            </a:r>
            <a:r>
              <a:rPr lang="ru-RU" dirty="0" err="1" smtClean="0"/>
              <a:t>належить</a:t>
            </a:r>
            <a:r>
              <a:rPr lang="ru-RU" dirty="0" smtClean="0"/>
              <a:t> </a:t>
            </a:r>
            <a:r>
              <a:rPr lang="ru-RU" dirty="0" err="1" smtClean="0"/>
              <a:t>рослинництву</a:t>
            </a:r>
            <a:r>
              <a:rPr lang="ru-RU" dirty="0" smtClean="0"/>
              <a:t>, </a:t>
            </a:r>
            <a:r>
              <a:rPr lang="ru-RU" dirty="0" err="1" smtClean="0"/>
              <a:t>питома</a:t>
            </a:r>
            <a:r>
              <a:rPr lang="ru-RU" dirty="0" smtClean="0"/>
              <a:t> вага </a:t>
            </a:r>
            <a:r>
              <a:rPr lang="ru-RU" dirty="0" err="1" smtClean="0"/>
              <a:t>якого</a:t>
            </a:r>
            <a:r>
              <a:rPr lang="ru-RU" dirty="0" smtClean="0"/>
              <a:t> становить 73 %, </a:t>
            </a:r>
            <a:r>
              <a:rPr lang="ru-RU" dirty="0" err="1" smtClean="0"/>
              <a:t>тваринництва</a:t>
            </a:r>
            <a:r>
              <a:rPr lang="ru-RU" dirty="0" smtClean="0"/>
              <a:t> — 27 %.</a:t>
            </a:r>
          </a:p>
          <a:p>
            <a:endParaRPr lang="ru-RU" dirty="0"/>
          </a:p>
        </p:txBody>
      </p:sp>
      <p:pic>
        <p:nvPicPr>
          <p:cNvPr id="82946" name="Picture 2" descr="http://im3-tub-ua.yandex.net/i?id=63578063-43-72&amp;n=21"/>
          <p:cNvPicPr>
            <a:picLocks noChangeAspect="1" noChangeArrowheads="1"/>
          </p:cNvPicPr>
          <p:nvPr/>
        </p:nvPicPr>
        <p:blipFill>
          <a:blip r:embed="rId2"/>
          <a:srcRect/>
          <a:stretch>
            <a:fillRect/>
          </a:stretch>
        </p:blipFill>
        <p:spPr bwMode="auto">
          <a:xfrm>
            <a:off x="6170294" y="2585720"/>
            <a:ext cx="2431627" cy="1823720"/>
          </a:xfrm>
          <a:prstGeom prst="rect">
            <a:avLst/>
          </a:prstGeom>
          <a:noFill/>
        </p:spPr>
      </p:pic>
      <p:pic>
        <p:nvPicPr>
          <p:cNvPr id="82948" name="Picture 4" descr="http://im2-tub-ua.yandex.net/i?id=81230412-63-72&amp;n=21"/>
          <p:cNvPicPr>
            <a:picLocks noChangeAspect="1" noChangeArrowheads="1"/>
          </p:cNvPicPr>
          <p:nvPr/>
        </p:nvPicPr>
        <p:blipFill>
          <a:blip r:embed="rId3"/>
          <a:srcRect/>
          <a:stretch>
            <a:fillRect/>
          </a:stretch>
        </p:blipFill>
        <p:spPr bwMode="auto">
          <a:xfrm>
            <a:off x="8324214" y="4170679"/>
            <a:ext cx="2242185" cy="1681639"/>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254762" y="1124372"/>
            <a:ext cx="9601196" cy="5195148"/>
          </a:xfrm>
        </p:spPr>
        <p:txBody>
          <a:bodyPr>
            <a:noAutofit/>
          </a:bodyPr>
          <a:lstStyle/>
          <a:p>
            <a:r>
              <a:rPr lang="ru-RU" sz="4000" dirty="0" err="1" smtClean="0"/>
              <a:t>Основні</a:t>
            </a:r>
            <a:r>
              <a:rPr lang="ru-RU" sz="4000" dirty="0" smtClean="0"/>
              <a:t> </a:t>
            </a:r>
            <a:r>
              <a:rPr lang="ru-RU" sz="4000" dirty="0" err="1" smtClean="0"/>
              <a:t>зернові</a:t>
            </a:r>
            <a:r>
              <a:rPr lang="ru-RU" sz="4000" dirty="0" smtClean="0"/>
              <a:t> </a:t>
            </a:r>
            <a:r>
              <a:rPr lang="ru-RU" sz="4000" dirty="0" err="1" smtClean="0"/>
              <a:t>культури</a:t>
            </a:r>
            <a:r>
              <a:rPr lang="ru-RU" sz="4000" dirty="0" smtClean="0"/>
              <a:t>, </a:t>
            </a:r>
            <a:r>
              <a:rPr lang="ru-RU" sz="4000" dirty="0" err="1" smtClean="0"/>
              <a:t>що</a:t>
            </a:r>
            <a:r>
              <a:rPr lang="ru-RU" sz="4000" dirty="0" smtClean="0"/>
              <a:t> </a:t>
            </a:r>
            <a:r>
              <a:rPr lang="ru-RU" sz="4000" dirty="0" err="1" smtClean="0"/>
              <a:t>вирощуються</a:t>
            </a:r>
            <a:r>
              <a:rPr lang="ru-RU" sz="4000" dirty="0" smtClean="0"/>
              <a:t> в </a:t>
            </a:r>
            <a:r>
              <a:rPr lang="ru-RU" sz="4000" dirty="0" err="1" smtClean="0"/>
              <a:t>області</a:t>
            </a:r>
            <a:r>
              <a:rPr lang="ru-RU" sz="4000" dirty="0" smtClean="0"/>
              <a:t>, – </a:t>
            </a:r>
            <a:r>
              <a:rPr lang="ru-RU" sz="4000" dirty="0" err="1" smtClean="0"/>
              <a:t>озима</a:t>
            </a:r>
            <a:r>
              <a:rPr lang="ru-RU" sz="4000" dirty="0" smtClean="0"/>
              <a:t> </a:t>
            </a:r>
            <a:r>
              <a:rPr lang="ru-RU" sz="4000" dirty="0" err="1" smtClean="0"/>
              <a:t>пшениця</a:t>
            </a:r>
            <a:r>
              <a:rPr lang="ru-RU" sz="4000" dirty="0" smtClean="0"/>
              <a:t>, </a:t>
            </a:r>
            <a:r>
              <a:rPr lang="ru-RU" sz="4000" dirty="0" err="1" smtClean="0"/>
              <a:t>ячмінь</a:t>
            </a:r>
            <a:r>
              <a:rPr lang="ru-RU" sz="4000" dirty="0" smtClean="0"/>
              <a:t>, </a:t>
            </a:r>
            <a:r>
              <a:rPr lang="ru-RU" sz="4000" dirty="0" err="1" smtClean="0"/>
              <a:t>кукурудза</a:t>
            </a:r>
            <a:r>
              <a:rPr lang="ru-RU" sz="4000" dirty="0" smtClean="0"/>
              <a:t> на зерно, </a:t>
            </a:r>
            <a:r>
              <a:rPr lang="ru-RU" sz="4000" dirty="0" err="1" smtClean="0"/>
              <a:t>зернобобові</a:t>
            </a:r>
            <a:r>
              <a:rPr lang="ru-RU" sz="4000" dirty="0" smtClean="0"/>
              <a:t>, гречка та просо. </a:t>
            </a:r>
            <a:r>
              <a:rPr lang="ru-RU" sz="4000" dirty="0" err="1" smtClean="0"/>
              <a:t>Значне</a:t>
            </a:r>
            <a:r>
              <a:rPr lang="ru-RU" sz="4000" dirty="0" smtClean="0"/>
              <a:t> </a:t>
            </a:r>
            <a:r>
              <a:rPr lang="ru-RU" sz="4000" dirty="0" err="1" smtClean="0"/>
              <a:t>місце</a:t>
            </a:r>
            <a:r>
              <a:rPr lang="ru-RU" sz="4000" dirty="0" smtClean="0"/>
              <a:t> </a:t>
            </a:r>
            <a:r>
              <a:rPr lang="ru-RU" sz="4000" dirty="0" err="1" smtClean="0"/>
              <a:t>серед</a:t>
            </a:r>
            <a:r>
              <a:rPr lang="ru-RU" sz="4000" dirty="0" smtClean="0"/>
              <a:t> </a:t>
            </a:r>
            <a:r>
              <a:rPr lang="ru-RU" sz="4000" dirty="0" err="1" smtClean="0"/>
              <a:t>технічних</a:t>
            </a:r>
            <a:r>
              <a:rPr lang="ru-RU" sz="4000" dirty="0" smtClean="0"/>
              <a:t> культур </a:t>
            </a:r>
            <a:r>
              <a:rPr lang="ru-RU" sz="4000" dirty="0" err="1" smtClean="0"/>
              <a:t>займає</a:t>
            </a:r>
            <a:r>
              <a:rPr lang="ru-RU" sz="4000" dirty="0" smtClean="0"/>
              <a:t> </a:t>
            </a:r>
            <a:r>
              <a:rPr lang="ru-RU" sz="4000" dirty="0" err="1" smtClean="0"/>
              <a:t>соняшник</a:t>
            </a:r>
            <a:r>
              <a:rPr lang="ru-RU" sz="4000" dirty="0" smtClean="0"/>
              <a:t> </a:t>
            </a:r>
            <a:r>
              <a:rPr lang="ru-RU" sz="4000" dirty="0" err="1" smtClean="0"/>
              <a:t>і</a:t>
            </a:r>
            <a:r>
              <a:rPr lang="ru-RU" sz="4000" dirty="0" smtClean="0"/>
              <a:t> </a:t>
            </a:r>
            <a:r>
              <a:rPr lang="ru-RU" sz="4000" dirty="0" err="1" smtClean="0"/>
              <a:t>цукровий</a:t>
            </a:r>
            <a:r>
              <a:rPr lang="ru-RU" sz="4000" dirty="0" smtClean="0"/>
              <a:t> </a:t>
            </a:r>
            <a:r>
              <a:rPr lang="ru-RU" sz="4000" dirty="0" err="1" smtClean="0"/>
              <a:t>буряк</a:t>
            </a:r>
            <a:r>
              <a:rPr lang="ru-RU" sz="4000" dirty="0" smtClean="0"/>
              <a:t>. </a:t>
            </a:r>
            <a:br>
              <a:rPr lang="ru-RU" sz="4000" dirty="0" smtClean="0"/>
            </a:br>
            <a:r>
              <a:rPr lang="ru-RU" sz="4000" dirty="0" smtClean="0"/>
              <a:t>У </a:t>
            </a:r>
            <a:r>
              <a:rPr lang="ru-RU" sz="4000" dirty="0" err="1" smtClean="0"/>
              <a:t>садівництві</a:t>
            </a:r>
            <a:r>
              <a:rPr lang="ru-RU" sz="4000" dirty="0" smtClean="0"/>
              <a:t> </a:t>
            </a:r>
            <a:r>
              <a:rPr lang="ru-RU" sz="4000" dirty="0" err="1" smtClean="0"/>
              <a:t>переважними</a:t>
            </a:r>
            <a:r>
              <a:rPr lang="ru-RU" sz="4000" dirty="0" smtClean="0"/>
              <a:t> </a:t>
            </a:r>
            <a:r>
              <a:rPr lang="ru-RU" sz="4000" dirty="0" err="1" smtClean="0"/>
              <a:t>напрямками</a:t>
            </a:r>
            <a:r>
              <a:rPr lang="ru-RU" sz="4000" dirty="0" smtClean="0"/>
              <a:t> </a:t>
            </a:r>
            <a:r>
              <a:rPr lang="ru-RU" sz="4000" dirty="0" err="1" smtClean="0"/>
              <a:t>є</a:t>
            </a:r>
            <a:r>
              <a:rPr lang="ru-RU" sz="4000" dirty="0" smtClean="0"/>
              <a:t> </a:t>
            </a:r>
            <a:r>
              <a:rPr lang="ru-RU" sz="4000" dirty="0" err="1" smtClean="0"/>
              <a:t>вирощування</a:t>
            </a:r>
            <a:r>
              <a:rPr lang="ru-RU" sz="4000" dirty="0" smtClean="0"/>
              <a:t> </a:t>
            </a:r>
            <a:r>
              <a:rPr lang="ru-RU" sz="4000" dirty="0" err="1" smtClean="0"/>
              <a:t>яблук</a:t>
            </a:r>
            <a:r>
              <a:rPr lang="ru-RU" sz="4000" dirty="0" smtClean="0"/>
              <a:t>, груш, слив, </a:t>
            </a:r>
            <a:r>
              <a:rPr lang="ru-RU" sz="4000" dirty="0" err="1" smtClean="0"/>
              <a:t>вишень</a:t>
            </a:r>
            <a:r>
              <a:rPr lang="ru-RU" sz="4000" dirty="0" smtClean="0"/>
              <a:t> </a:t>
            </a:r>
            <a:r>
              <a:rPr lang="ru-RU" sz="4000" dirty="0" err="1" smtClean="0"/>
              <a:t>і</a:t>
            </a:r>
            <a:r>
              <a:rPr lang="ru-RU" sz="4000" dirty="0" smtClean="0"/>
              <a:t> </a:t>
            </a:r>
            <a:r>
              <a:rPr lang="ru-RU" sz="4000" dirty="0" err="1" smtClean="0"/>
              <a:t>ягідних</a:t>
            </a:r>
            <a:r>
              <a:rPr lang="ru-RU" sz="4000" dirty="0" smtClean="0"/>
              <a:t> культур. </a:t>
            </a:r>
            <a:br>
              <a:rPr lang="ru-RU" sz="4000" dirty="0" smtClean="0"/>
            </a:br>
            <a:endParaRPr lang="ru-RU" sz="4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5722" y="975360"/>
            <a:ext cx="9601196" cy="2641600"/>
          </a:xfrm>
        </p:spPr>
        <p:txBody>
          <a:bodyPr>
            <a:normAutofit fontScale="90000"/>
          </a:bodyPr>
          <a:lstStyle/>
          <a:p>
            <a:r>
              <a:rPr lang="ru-RU" dirty="0" smtClean="0"/>
              <a:t/>
            </a:r>
            <a:br>
              <a:rPr lang="ru-RU" dirty="0" smtClean="0"/>
            </a:br>
            <a:r>
              <a:rPr lang="ru-RU" dirty="0" smtClean="0"/>
              <a:t>Основою </a:t>
            </a:r>
            <a:r>
              <a:rPr lang="ru-RU" dirty="0" err="1" smtClean="0"/>
              <a:t>тваринництва</a:t>
            </a:r>
            <a:r>
              <a:rPr lang="ru-RU" dirty="0" smtClean="0"/>
              <a:t> </a:t>
            </a:r>
            <a:r>
              <a:rPr lang="ru-RU" dirty="0" err="1" smtClean="0"/>
              <a:t>є</a:t>
            </a:r>
            <a:r>
              <a:rPr lang="ru-RU" dirty="0" smtClean="0"/>
              <a:t> </a:t>
            </a:r>
            <a:r>
              <a:rPr lang="ru-RU" dirty="0" err="1" smtClean="0"/>
              <a:t>розведення</a:t>
            </a:r>
            <a:r>
              <a:rPr lang="ru-RU" dirty="0" smtClean="0"/>
              <a:t> </a:t>
            </a:r>
            <a:r>
              <a:rPr lang="ru-RU" dirty="0" err="1" smtClean="0"/>
              <a:t>великої</a:t>
            </a:r>
            <a:r>
              <a:rPr lang="ru-RU" dirty="0" smtClean="0"/>
              <a:t> </a:t>
            </a:r>
            <a:r>
              <a:rPr lang="ru-RU" dirty="0" err="1" smtClean="0"/>
              <a:t>рогатої</a:t>
            </a:r>
            <a:r>
              <a:rPr lang="ru-RU" dirty="0" smtClean="0"/>
              <a:t> </a:t>
            </a:r>
            <a:r>
              <a:rPr lang="ru-RU" dirty="0" err="1" smtClean="0"/>
              <a:t>худоби</a:t>
            </a:r>
            <a:r>
              <a:rPr lang="ru-RU" dirty="0" smtClean="0"/>
              <a:t>, свиней, </a:t>
            </a:r>
            <a:r>
              <a:rPr lang="ru-RU" dirty="0" err="1" smtClean="0"/>
              <a:t>овець</a:t>
            </a:r>
            <a:r>
              <a:rPr lang="ru-RU" dirty="0" smtClean="0"/>
              <a:t>, </a:t>
            </a:r>
            <a:r>
              <a:rPr lang="ru-RU" dirty="0" err="1" smtClean="0"/>
              <a:t>птиці</a:t>
            </a:r>
            <a:r>
              <a:rPr lang="ru-RU" dirty="0" smtClean="0"/>
              <a:t>. </a:t>
            </a:r>
            <a:br>
              <a:rPr lang="ru-RU" dirty="0" smtClean="0"/>
            </a:br>
            <a:r>
              <a:rPr lang="ru-RU" dirty="0" err="1" smtClean="0"/>
              <a:t>Розведенням</a:t>
            </a:r>
            <a:r>
              <a:rPr lang="ru-RU" dirty="0" smtClean="0"/>
              <a:t> </a:t>
            </a:r>
            <a:r>
              <a:rPr lang="ru-RU" dirty="0" err="1" smtClean="0"/>
              <a:t>племінних</a:t>
            </a:r>
            <a:r>
              <a:rPr lang="ru-RU" dirty="0" smtClean="0"/>
              <a:t> коней </a:t>
            </a:r>
            <a:r>
              <a:rPr lang="ru-RU" dirty="0" err="1" smtClean="0"/>
              <a:t>займаються</a:t>
            </a:r>
            <a:r>
              <a:rPr lang="ru-RU" dirty="0" smtClean="0"/>
              <a:t> 2 </a:t>
            </a:r>
            <a:r>
              <a:rPr lang="ru-RU" dirty="0" err="1" smtClean="0"/>
              <a:t>кінні</a:t>
            </a:r>
            <a:r>
              <a:rPr lang="ru-RU" dirty="0" smtClean="0"/>
              <a:t> заводи </a:t>
            </a:r>
            <a:r>
              <a:rPr lang="ru-RU" dirty="0" err="1" smtClean="0"/>
              <a:t>і</a:t>
            </a:r>
            <a:r>
              <a:rPr lang="ru-RU" dirty="0" smtClean="0"/>
              <a:t> 2 </a:t>
            </a:r>
            <a:r>
              <a:rPr lang="ru-RU" dirty="0" err="1" smtClean="0"/>
              <a:t>племінні</a:t>
            </a:r>
            <a:r>
              <a:rPr lang="ru-RU" dirty="0" smtClean="0"/>
              <a:t> ферми. </a:t>
            </a: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83970" name="Picture 2" descr="http://im5-tub-ua.yandex.net/i?id=182428862-51-72&amp;n=21"/>
          <p:cNvPicPr>
            <a:picLocks noChangeAspect="1" noChangeArrowheads="1"/>
          </p:cNvPicPr>
          <p:nvPr/>
        </p:nvPicPr>
        <p:blipFill>
          <a:blip r:embed="rId2"/>
          <a:srcRect/>
          <a:stretch>
            <a:fillRect/>
          </a:stretch>
        </p:blipFill>
        <p:spPr bwMode="auto">
          <a:xfrm>
            <a:off x="1130934" y="3357880"/>
            <a:ext cx="2648373" cy="1986280"/>
          </a:xfrm>
          <a:prstGeom prst="rect">
            <a:avLst/>
          </a:prstGeom>
          <a:noFill/>
        </p:spPr>
      </p:pic>
      <p:pic>
        <p:nvPicPr>
          <p:cNvPr id="83972" name="Picture 4" descr="http://im0-tub-ua.yandex.net/i?id=514819943-52-72&amp;n=21"/>
          <p:cNvPicPr>
            <a:picLocks noChangeAspect="1" noChangeArrowheads="1"/>
          </p:cNvPicPr>
          <p:nvPr/>
        </p:nvPicPr>
        <p:blipFill>
          <a:blip r:embed="rId3"/>
          <a:srcRect/>
          <a:stretch>
            <a:fillRect/>
          </a:stretch>
        </p:blipFill>
        <p:spPr bwMode="auto">
          <a:xfrm>
            <a:off x="4910454" y="4008120"/>
            <a:ext cx="2364105" cy="1886254"/>
          </a:xfrm>
          <a:prstGeom prst="rect">
            <a:avLst/>
          </a:prstGeom>
          <a:noFill/>
        </p:spPr>
      </p:pic>
      <p:pic>
        <p:nvPicPr>
          <p:cNvPr id="83974" name="Picture 6" descr="http://im2-tub-ua.yandex.net/i?id=593956215-44-72&amp;n=21"/>
          <p:cNvPicPr>
            <a:picLocks noChangeAspect="1" noChangeArrowheads="1"/>
          </p:cNvPicPr>
          <p:nvPr/>
        </p:nvPicPr>
        <p:blipFill>
          <a:blip r:embed="rId4"/>
          <a:srcRect/>
          <a:stretch>
            <a:fillRect/>
          </a:stretch>
        </p:blipFill>
        <p:spPr bwMode="auto">
          <a:xfrm>
            <a:off x="8446134" y="3317239"/>
            <a:ext cx="2689225" cy="2016919"/>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5400" b="1" dirty="0" err="1" smtClean="0"/>
              <a:t>Промисловість</a:t>
            </a:r>
            <a:endParaRPr lang="ru-RU" sz="5400" dirty="0"/>
          </a:p>
        </p:txBody>
      </p:sp>
      <p:sp>
        <p:nvSpPr>
          <p:cNvPr id="5" name="Текст 4"/>
          <p:cNvSpPr>
            <a:spLocks noGrp="1"/>
          </p:cNvSpPr>
          <p:nvPr>
            <p:ph sz="half" idx="1"/>
          </p:nvPr>
        </p:nvSpPr>
        <p:spPr>
          <a:xfrm>
            <a:off x="1178560" y="2153920"/>
            <a:ext cx="4838192" cy="3716528"/>
          </a:xfrm>
        </p:spPr>
        <p:txBody>
          <a:bodyPr>
            <a:noAutofit/>
          </a:bodyPr>
          <a:lstStyle/>
          <a:p>
            <a:r>
              <a:rPr lang="ru-RU" sz="2600" dirty="0" smtClean="0"/>
              <a:t>У </a:t>
            </a:r>
            <a:r>
              <a:rPr lang="ru-RU" sz="2600" dirty="0" err="1" smtClean="0"/>
              <a:t>структурі</a:t>
            </a:r>
            <a:r>
              <a:rPr lang="ru-RU" sz="2600" dirty="0" smtClean="0"/>
              <a:t> </a:t>
            </a:r>
            <a:r>
              <a:rPr lang="ru-RU" sz="2600" dirty="0" err="1" smtClean="0"/>
              <a:t>промислового</a:t>
            </a:r>
            <a:r>
              <a:rPr lang="ru-RU" sz="2600" dirty="0" smtClean="0"/>
              <a:t> </a:t>
            </a:r>
            <a:r>
              <a:rPr lang="ru-RU" sz="2600" dirty="0" err="1" smtClean="0"/>
              <a:t>виробництва</a:t>
            </a:r>
            <a:r>
              <a:rPr lang="ru-RU" sz="2600" dirty="0" smtClean="0"/>
              <a:t> </a:t>
            </a:r>
            <a:r>
              <a:rPr lang="ru-RU" sz="2600" dirty="0" err="1" smtClean="0"/>
              <a:t>регіону</a:t>
            </a:r>
            <a:r>
              <a:rPr lang="ru-RU" sz="2600" dirty="0" smtClean="0"/>
              <a:t> </a:t>
            </a:r>
            <a:r>
              <a:rPr lang="ru-RU" sz="2600" dirty="0" err="1" smtClean="0"/>
              <a:t>найбільшу</a:t>
            </a:r>
            <a:r>
              <a:rPr lang="ru-RU" sz="2600" dirty="0" smtClean="0"/>
              <a:t> питому вагу </a:t>
            </a:r>
            <a:r>
              <a:rPr lang="ru-RU" sz="2600" dirty="0" err="1" smtClean="0"/>
              <a:t>мають</a:t>
            </a:r>
            <a:r>
              <a:rPr lang="ru-RU" sz="2600" dirty="0" smtClean="0"/>
              <a:t> </a:t>
            </a:r>
            <a:r>
              <a:rPr lang="ru-RU" sz="2600" dirty="0" err="1" smtClean="0"/>
              <a:t>харчова</a:t>
            </a:r>
            <a:r>
              <a:rPr lang="ru-RU" sz="2600" dirty="0" smtClean="0"/>
              <a:t> </a:t>
            </a:r>
            <a:r>
              <a:rPr lang="ru-RU" sz="2600" dirty="0" err="1" smtClean="0"/>
              <a:t>промисловість</a:t>
            </a:r>
            <a:r>
              <a:rPr lang="ru-RU" sz="2600" dirty="0" smtClean="0"/>
              <a:t>, </a:t>
            </a:r>
            <a:r>
              <a:rPr lang="ru-RU" sz="2600" dirty="0" err="1" smtClean="0"/>
              <a:t>машинобудування</a:t>
            </a:r>
            <a:r>
              <a:rPr lang="ru-RU" sz="2600" dirty="0" smtClean="0"/>
              <a:t> та </a:t>
            </a:r>
            <a:r>
              <a:rPr lang="ru-RU" sz="2600" dirty="0" err="1" smtClean="0"/>
              <a:t>металообробка</a:t>
            </a:r>
            <a:r>
              <a:rPr lang="ru-RU" sz="2600" dirty="0" smtClean="0"/>
              <a:t>, </a:t>
            </a:r>
            <a:r>
              <a:rPr lang="ru-RU" sz="2600" dirty="0" err="1" smtClean="0"/>
              <a:t>електроенергетика</a:t>
            </a:r>
            <a:r>
              <a:rPr lang="ru-RU" sz="2600" dirty="0" smtClean="0"/>
              <a:t>, </a:t>
            </a:r>
            <a:r>
              <a:rPr lang="ru-RU" sz="2600" dirty="0" err="1" smtClean="0"/>
              <a:t>промисловість</a:t>
            </a:r>
            <a:r>
              <a:rPr lang="ru-RU" sz="2600" dirty="0" smtClean="0"/>
              <a:t> </a:t>
            </a:r>
            <a:r>
              <a:rPr lang="ru-RU" sz="2600" dirty="0" err="1" smtClean="0"/>
              <a:t>будівельних</a:t>
            </a:r>
            <a:r>
              <a:rPr lang="ru-RU" sz="2600" dirty="0" smtClean="0"/>
              <a:t> </a:t>
            </a:r>
            <a:r>
              <a:rPr lang="ru-RU" sz="2600" dirty="0" err="1" smtClean="0"/>
              <a:t>матеріалів</a:t>
            </a:r>
            <a:r>
              <a:rPr lang="ru-RU" sz="2600" dirty="0" smtClean="0"/>
              <a:t>. </a:t>
            </a:r>
            <a:endParaRPr lang="ru-RU" sz="2600" dirty="0"/>
          </a:p>
        </p:txBody>
      </p:sp>
      <p:pic>
        <p:nvPicPr>
          <p:cNvPr id="86020" name="Picture 4" descr="http://im7-tub-ua.yandex.net/i?id=94280538-60-72&amp;n=21"/>
          <p:cNvPicPr>
            <a:picLocks noChangeAspect="1" noChangeArrowheads="1"/>
          </p:cNvPicPr>
          <p:nvPr/>
        </p:nvPicPr>
        <p:blipFill>
          <a:blip r:embed="rId2"/>
          <a:srcRect/>
          <a:stretch>
            <a:fillRect/>
          </a:stretch>
        </p:blipFill>
        <p:spPr bwMode="auto">
          <a:xfrm>
            <a:off x="6332855" y="2098040"/>
            <a:ext cx="3197962" cy="1965960"/>
          </a:xfrm>
          <a:prstGeom prst="rect">
            <a:avLst/>
          </a:prstGeom>
          <a:noFill/>
        </p:spPr>
      </p:pic>
      <p:pic>
        <p:nvPicPr>
          <p:cNvPr id="86022" name="Picture 6" descr="http://im6-tub-ua.yandex.net/i?id=25692817-09-72&amp;n=21"/>
          <p:cNvPicPr>
            <a:picLocks noChangeAspect="1" noChangeArrowheads="1"/>
          </p:cNvPicPr>
          <p:nvPr/>
        </p:nvPicPr>
        <p:blipFill>
          <a:blip r:embed="rId3"/>
          <a:srcRect/>
          <a:stretch>
            <a:fillRect/>
          </a:stretch>
        </p:blipFill>
        <p:spPr bwMode="auto">
          <a:xfrm>
            <a:off x="8698442" y="3906520"/>
            <a:ext cx="2540000" cy="1905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315722" y="3969172"/>
            <a:ext cx="9601196" cy="1303867"/>
          </a:xfrm>
        </p:spPr>
        <p:txBody>
          <a:bodyPr>
            <a:normAutofit fontScale="90000"/>
          </a:bodyPr>
          <a:lstStyle/>
          <a:p>
            <a:r>
              <a:rPr lang="ru-RU" dirty="0" err="1" smtClean="0"/>
              <a:t>Загалом</a:t>
            </a:r>
            <a:r>
              <a:rPr lang="ru-RU" dirty="0" smtClean="0"/>
              <a:t> у </a:t>
            </a:r>
            <a:r>
              <a:rPr lang="ru-RU" dirty="0" err="1" smtClean="0"/>
              <a:t>регіоні</a:t>
            </a:r>
            <a:r>
              <a:rPr lang="ru-RU" dirty="0" smtClean="0"/>
              <a:t> на </a:t>
            </a:r>
            <a:r>
              <a:rPr lang="ru-RU" dirty="0" err="1" smtClean="0"/>
              <a:t>самостійному</a:t>
            </a:r>
            <a:r>
              <a:rPr lang="ru-RU" dirty="0" smtClean="0"/>
              <a:t> </a:t>
            </a:r>
            <a:r>
              <a:rPr lang="ru-RU" dirty="0" err="1" smtClean="0"/>
              <a:t>балансі</a:t>
            </a:r>
            <a:r>
              <a:rPr lang="ru-RU" dirty="0" smtClean="0"/>
              <a:t> </a:t>
            </a:r>
            <a:r>
              <a:rPr lang="ru-RU" dirty="0" err="1" smtClean="0"/>
              <a:t>перебувають</a:t>
            </a:r>
            <a:r>
              <a:rPr lang="ru-RU" dirty="0" smtClean="0"/>
              <a:t> </a:t>
            </a:r>
            <a:r>
              <a:rPr lang="ru-RU" dirty="0" smtClean="0"/>
              <a:t>292 </a:t>
            </a:r>
            <a:r>
              <a:rPr lang="ru-RU" dirty="0" err="1" smtClean="0"/>
              <a:t>промислових</a:t>
            </a:r>
            <a:r>
              <a:rPr lang="ru-RU" dirty="0" smtClean="0"/>
              <a:t> </a:t>
            </a:r>
            <a:r>
              <a:rPr lang="ru-RU" dirty="0" err="1" smtClean="0"/>
              <a:t>підприємства</a:t>
            </a:r>
            <a:r>
              <a:rPr lang="ru-RU" dirty="0" smtClean="0"/>
              <a:t>, </a:t>
            </a:r>
            <a:r>
              <a:rPr lang="ru-RU" dirty="0" err="1" smtClean="0"/>
              <a:t>функціонує</a:t>
            </a:r>
            <a:r>
              <a:rPr lang="ru-RU" dirty="0" smtClean="0"/>
              <a:t> 455 </a:t>
            </a:r>
            <a:r>
              <a:rPr lang="ru-RU" dirty="0" err="1" smtClean="0"/>
              <a:t>малих</a:t>
            </a:r>
            <a:r>
              <a:rPr lang="ru-RU" dirty="0" smtClean="0"/>
              <a:t> </a:t>
            </a:r>
            <a:r>
              <a:rPr lang="ru-RU" dirty="0" err="1" smtClean="0"/>
              <a:t>промислових</a:t>
            </a:r>
            <a:r>
              <a:rPr lang="ru-RU" dirty="0" smtClean="0"/>
              <a:t> </a:t>
            </a:r>
            <a:r>
              <a:rPr lang="ru-RU" dirty="0" err="1" smtClean="0"/>
              <a:t>підприємств</a:t>
            </a:r>
            <a:r>
              <a:rPr lang="ru-RU" dirty="0" smtClean="0"/>
              <a:t>.</a:t>
            </a:r>
            <a:br>
              <a:rPr lang="ru-RU" dirty="0" smtClean="0"/>
            </a:br>
            <a:endParaRPr lang="ru-RU" dirty="0"/>
          </a:p>
        </p:txBody>
      </p:sp>
      <p:pic>
        <p:nvPicPr>
          <p:cNvPr id="87042" name="Picture 2" descr="http://im4-tub-ua.yandex.net/i?id=125806492-09-72&amp;n=21"/>
          <p:cNvPicPr>
            <a:picLocks noChangeAspect="1" noChangeArrowheads="1"/>
          </p:cNvPicPr>
          <p:nvPr/>
        </p:nvPicPr>
        <p:blipFill>
          <a:blip r:embed="rId2"/>
          <a:srcRect/>
          <a:stretch>
            <a:fillRect/>
          </a:stretch>
        </p:blipFill>
        <p:spPr bwMode="auto">
          <a:xfrm>
            <a:off x="846454" y="833120"/>
            <a:ext cx="3136266" cy="2032000"/>
          </a:xfrm>
          <a:prstGeom prst="rect">
            <a:avLst/>
          </a:prstGeom>
          <a:noFill/>
        </p:spPr>
      </p:pic>
      <p:pic>
        <p:nvPicPr>
          <p:cNvPr id="87044" name="Picture 4" descr="http://im7-tub-ua.yandex.net/i?id=119151251-31-72&amp;n=21"/>
          <p:cNvPicPr>
            <a:picLocks noChangeAspect="1" noChangeArrowheads="1"/>
          </p:cNvPicPr>
          <p:nvPr/>
        </p:nvPicPr>
        <p:blipFill>
          <a:blip r:embed="rId3"/>
          <a:srcRect/>
          <a:stretch>
            <a:fillRect/>
          </a:stretch>
        </p:blipFill>
        <p:spPr bwMode="auto">
          <a:xfrm>
            <a:off x="4605654" y="838200"/>
            <a:ext cx="3053893" cy="2026920"/>
          </a:xfrm>
          <a:prstGeom prst="rect">
            <a:avLst/>
          </a:prstGeom>
          <a:noFill/>
        </p:spPr>
      </p:pic>
      <p:pic>
        <p:nvPicPr>
          <p:cNvPr id="87046" name="Picture 6" descr="http://im4-tub-ua.yandex.net/i?id=118871591-02-72&amp;n=21"/>
          <p:cNvPicPr>
            <a:picLocks noChangeAspect="1" noChangeArrowheads="1"/>
          </p:cNvPicPr>
          <p:nvPr/>
        </p:nvPicPr>
        <p:blipFill>
          <a:blip r:embed="rId4"/>
          <a:srcRect/>
          <a:stretch>
            <a:fillRect/>
          </a:stretch>
        </p:blipFill>
        <p:spPr bwMode="auto">
          <a:xfrm>
            <a:off x="8202294" y="797560"/>
            <a:ext cx="3026867" cy="202692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2553548"/>
          </a:xfrm>
        </p:spPr>
        <p:txBody>
          <a:bodyPr>
            <a:normAutofit fontScale="90000"/>
          </a:bodyPr>
          <a:lstStyle/>
          <a:p>
            <a:r>
              <a:rPr lang="ru-RU" dirty="0" smtClean="0"/>
              <a:t>На товарному ринку </a:t>
            </a:r>
            <a:r>
              <a:rPr lang="ru-RU" dirty="0" err="1" smtClean="0"/>
              <a:t>України</a:t>
            </a:r>
            <a:r>
              <a:rPr lang="ru-RU" dirty="0" smtClean="0"/>
              <a:t> область представлена </a:t>
            </a:r>
            <a:r>
              <a:rPr lang="ru-RU" dirty="0" err="1" smtClean="0"/>
              <a:t>виробництвом</a:t>
            </a:r>
            <a:r>
              <a:rPr lang="ru-RU" dirty="0" smtClean="0"/>
              <a:t> </a:t>
            </a:r>
            <a:r>
              <a:rPr lang="ru-RU" dirty="0" err="1" smtClean="0"/>
              <a:t>посівної</a:t>
            </a:r>
            <a:r>
              <a:rPr lang="ru-RU" dirty="0" smtClean="0"/>
              <a:t> та </a:t>
            </a:r>
            <a:r>
              <a:rPr lang="ru-RU" dirty="0" err="1" smtClean="0"/>
              <a:t>зернозбиральної</a:t>
            </a:r>
            <a:r>
              <a:rPr lang="ru-RU" dirty="0" smtClean="0"/>
              <a:t> </a:t>
            </a:r>
            <a:r>
              <a:rPr lang="ru-RU" dirty="0" err="1" smtClean="0"/>
              <a:t>техніки</a:t>
            </a:r>
            <a:r>
              <a:rPr lang="ru-RU" dirty="0" smtClean="0"/>
              <a:t>, </a:t>
            </a:r>
            <a:r>
              <a:rPr lang="ru-RU" dirty="0" err="1" smtClean="0"/>
              <a:t>мостових</a:t>
            </a:r>
            <a:r>
              <a:rPr lang="ru-RU" dirty="0" smtClean="0"/>
              <a:t> </a:t>
            </a:r>
            <a:r>
              <a:rPr lang="ru-RU" dirty="0" err="1" smtClean="0"/>
              <a:t>електричних</a:t>
            </a:r>
            <a:r>
              <a:rPr lang="ru-RU" dirty="0" smtClean="0"/>
              <a:t> </a:t>
            </a:r>
            <a:r>
              <a:rPr lang="ru-RU" dirty="0" err="1" smtClean="0"/>
              <a:t>кранів</a:t>
            </a:r>
            <a:r>
              <a:rPr lang="ru-RU" dirty="0" smtClean="0"/>
              <a:t>, </a:t>
            </a:r>
            <a:r>
              <a:rPr lang="ru-RU" dirty="0" err="1" smtClean="0"/>
              <a:t>буровугільних</a:t>
            </a:r>
            <a:r>
              <a:rPr lang="ru-RU" dirty="0" smtClean="0"/>
              <a:t> </a:t>
            </a:r>
            <a:r>
              <a:rPr lang="ru-RU" dirty="0" err="1" smtClean="0"/>
              <a:t>брикетів</a:t>
            </a:r>
            <a:r>
              <a:rPr lang="ru-RU" dirty="0" smtClean="0"/>
              <a:t>, </a:t>
            </a:r>
            <a:r>
              <a:rPr lang="ru-RU" dirty="0" err="1" smtClean="0"/>
              <a:t>нікелю</a:t>
            </a:r>
            <a:r>
              <a:rPr lang="ru-RU" dirty="0" smtClean="0"/>
              <a:t>, </a:t>
            </a:r>
            <a:r>
              <a:rPr lang="ru-RU" dirty="0" err="1" smtClean="0"/>
              <a:t>графіту</a:t>
            </a:r>
            <a:r>
              <a:rPr lang="ru-RU" dirty="0" smtClean="0"/>
              <a:t>, </a:t>
            </a:r>
            <a:r>
              <a:rPr lang="ru-RU" dirty="0" err="1" smtClean="0"/>
              <a:t>гірського</a:t>
            </a:r>
            <a:r>
              <a:rPr lang="ru-RU" dirty="0" smtClean="0"/>
              <a:t> воску </a:t>
            </a:r>
            <a:r>
              <a:rPr lang="ru-RU" dirty="0" err="1" smtClean="0"/>
              <a:t>тощо</a:t>
            </a:r>
            <a:r>
              <a:rPr lang="ru-RU" dirty="0" smtClean="0"/>
              <a:t>. </a:t>
            </a:r>
            <a:br>
              <a:rPr lang="ru-RU" dirty="0" smtClean="0"/>
            </a:br>
            <a:endParaRPr lang="ru-RU" dirty="0"/>
          </a:p>
        </p:txBody>
      </p:sp>
      <p:pic>
        <p:nvPicPr>
          <p:cNvPr id="88066" name="Picture 2" descr="http://im4-tub-ua.yandex.net/i?id=437993082-60-72&amp;n=21"/>
          <p:cNvPicPr>
            <a:picLocks noChangeAspect="1" noChangeArrowheads="1"/>
          </p:cNvPicPr>
          <p:nvPr/>
        </p:nvPicPr>
        <p:blipFill>
          <a:blip r:embed="rId2"/>
          <a:srcRect/>
          <a:stretch>
            <a:fillRect/>
          </a:stretch>
        </p:blipFill>
        <p:spPr bwMode="auto">
          <a:xfrm>
            <a:off x="887094" y="3804919"/>
            <a:ext cx="3339466" cy="2189481"/>
          </a:xfrm>
          <a:prstGeom prst="rect">
            <a:avLst/>
          </a:prstGeom>
          <a:noFill/>
        </p:spPr>
      </p:pic>
      <p:pic>
        <p:nvPicPr>
          <p:cNvPr id="88068" name="Picture 4" descr="http://im2-tub-ua.yandex.net/i?id=101757512-10-72&amp;n=21"/>
          <p:cNvPicPr>
            <a:picLocks noChangeAspect="1" noChangeArrowheads="1"/>
          </p:cNvPicPr>
          <p:nvPr/>
        </p:nvPicPr>
        <p:blipFill>
          <a:blip r:embed="rId3"/>
          <a:srcRect/>
          <a:stretch>
            <a:fillRect/>
          </a:stretch>
        </p:blipFill>
        <p:spPr bwMode="auto">
          <a:xfrm>
            <a:off x="7917814" y="3764279"/>
            <a:ext cx="3400425" cy="2161287"/>
          </a:xfrm>
          <a:prstGeom prst="rect">
            <a:avLst/>
          </a:prstGeom>
          <a:noFill/>
        </p:spPr>
      </p:pic>
      <p:pic>
        <p:nvPicPr>
          <p:cNvPr id="88070" name="Picture 6" descr="http://im7-tub-ua.yandex.net/i?id=379449408-22-72&amp;n=21"/>
          <p:cNvPicPr>
            <a:picLocks noChangeAspect="1" noChangeArrowheads="1"/>
          </p:cNvPicPr>
          <p:nvPr/>
        </p:nvPicPr>
        <p:blipFill>
          <a:blip r:embed="rId4"/>
          <a:srcRect/>
          <a:stretch>
            <a:fillRect/>
          </a:stretch>
        </p:blipFill>
        <p:spPr bwMode="auto">
          <a:xfrm>
            <a:off x="5166358" y="3642359"/>
            <a:ext cx="2453641" cy="245364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Пізніше</a:t>
            </a:r>
            <a:r>
              <a:rPr lang="ru-RU" dirty="0" smtClean="0"/>
              <a:t>, </a:t>
            </a:r>
            <a:r>
              <a:rPr lang="ru-RU" dirty="0" err="1" smtClean="0"/>
              <a:t>впродовж</a:t>
            </a:r>
            <a:r>
              <a:rPr lang="ru-RU" dirty="0" smtClean="0"/>
              <a:t> </a:t>
            </a:r>
            <a:r>
              <a:rPr lang="ru-RU" dirty="0" err="1" smtClean="0"/>
              <a:t>майже</a:t>
            </a:r>
            <a:r>
              <a:rPr lang="ru-RU" dirty="0" smtClean="0"/>
              <a:t> </a:t>
            </a:r>
            <a:r>
              <a:rPr lang="ru-RU" dirty="0" err="1" smtClean="0"/>
              <a:t>трьох</a:t>
            </a:r>
            <a:r>
              <a:rPr lang="ru-RU" dirty="0" smtClean="0"/>
              <a:t> </a:t>
            </a:r>
            <a:r>
              <a:rPr lang="ru-RU" dirty="0" err="1" smtClean="0"/>
              <a:t>століть</a:t>
            </a:r>
            <a:r>
              <a:rPr lang="ru-RU" dirty="0" smtClean="0"/>
              <a:t>, </a:t>
            </a:r>
            <a:r>
              <a:rPr lang="ru-RU" dirty="0" err="1" smtClean="0"/>
              <a:t>територія</a:t>
            </a:r>
            <a:r>
              <a:rPr lang="ru-RU" dirty="0" smtClean="0"/>
              <a:t> </a:t>
            </a:r>
            <a:r>
              <a:rPr lang="ru-RU" dirty="0" err="1" smtClean="0"/>
              <a:t>області</a:t>
            </a:r>
            <a:r>
              <a:rPr lang="ru-RU" dirty="0" smtClean="0"/>
              <a:t> </a:t>
            </a:r>
            <a:r>
              <a:rPr lang="ru-RU" dirty="0" err="1" smtClean="0"/>
              <a:t>здебільшого</a:t>
            </a:r>
            <a:r>
              <a:rPr lang="ru-RU" dirty="0" smtClean="0"/>
              <a:t> входила до земель "Вольностей </a:t>
            </a:r>
            <a:r>
              <a:rPr lang="ru-RU" dirty="0" err="1" smtClean="0"/>
              <a:t>Війська</a:t>
            </a:r>
            <a:r>
              <a:rPr lang="ru-RU" dirty="0" smtClean="0"/>
              <a:t> </a:t>
            </a:r>
            <a:r>
              <a:rPr lang="ru-RU" dirty="0" err="1" smtClean="0"/>
              <a:t>Запорозького</a:t>
            </a:r>
            <a:r>
              <a:rPr lang="ru-RU" dirty="0" smtClean="0"/>
              <a:t>". </a:t>
            </a:r>
            <a:endParaRPr lang="ru-RU" dirty="0"/>
          </a:p>
        </p:txBody>
      </p:sp>
      <p:pic>
        <p:nvPicPr>
          <p:cNvPr id="28674" name="Picture 2" descr="http://www.naotdihe.in.ua/images/mesta/rlpkb1.jpg"/>
          <p:cNvPicPr>
            <a:picLocks noChangeAspect="1" noChangeArrowheads="1"/>
          </p:cNvPicPr>
          <p:nvPr/>
        </p:nvPicPr>
        <p:blipFill>
          <a:blip r:embed="rId2"/>
          <a:srcRect/>
          <a:stretch>
            <a:fillRect/>
          </a:stretch>
        </p:blipFill>
        <p:spPr bwMode="auto">
          <a:xfrm>
            <a:off x="3887787" y="2626942"/>
            <a:ext cx="4416426" cy="3639744"/>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1571412"/>
            <a:ext cx="9601196" cy="2370668"/>
          </a:xfrm>
        </p:spPr>
        <p:txBody>
          <a:bodyPr>
            <a:normAutofit fontScale="90000"/>
          </a:bodyPr>
          <a:lstStyle/>
          <a:p>
            <a:r>
              <a:rPr lang="uk-UA" smtClean="0"/>
              <a:t>Підприємства</a:t>
            </a:r>
            <a:r>
              <a:rPr lang="uk-UA" smtClean="0"/>
              <a:t> області виробляють швейні та панчішно-шкарпеткові </a:t>
            </a:r>
            <a:r>
              <a:rPr lang="uk-UA" smtClean="0"/>
              <a:t>вироби</a:t>
            </a:r>
            <a:r>
              <a:rPr lang="uk-UA" smtClean="0"/>
              <a:t>, м'які та корпусні </a:t>
            </a:r>
            <a:r>
              <a:rPr lang="uk-UA" smtClean="0"/>
              <a:t>меблі</a:t>
            </a:r>
            <a:r>
              <a:rPr lang="uk-UA" smtClean="0"/>
              <a:t>, складну побутову </a:t>
            </a:r>
            <a:r>
              <a:rPr lang="uk-UA" smtClean="0"/>
              <a:t>техніку</a:t>
            </a:r>
            <a:r>
              <a:rPr lang="uk-UA" smtClean="0"/>
              <a:t>, садово-городній </a:t>
            </a:r>
            <a:r>
              <a:rPr lang="uk-UA" smtClean="0"/>
              <a:t>інвентар</a:t>
            </a:r>
            <a:r>
              <a:rPr lang="uk-UA" smtClean="0"/>
              <a:t>, лікарські </a:t>
            </a:r>
            <a:r>
              <a:rPr lang="uk-UA" smtClean="0"/>
              <a:t>вироби</a:t>
            </a:r>
            <a:r>
              <a:rPr lang="uk-UA" smtClean="0"/>
              <a:t>, фарфоро-фаянсовий та скляний </a:t>
            </a:r>
            <a:r>
              <a:rPr lang="uk-UA" smtClean="0"/>
              <a:t>посуд</a:t>
            </a:r>
            <a:r>
              <a:rPr lang="uk-UA" smtClean="0"/>
              <a:t>, товари побутової хімії </a:t>
            </a:r>
            <a:r>
              <a:rPr lang="uk-UA" smtClean="0"/>
              <a:t>тощо</a:t>
            </a:r>
            <a:r>
              <a:rPr lang="uk-UA" smtClean="0"/>
              <a:t>. </a:t>
            </a:r>
            <a:br>
              <a:rPr lang="uk-UA" smtClean="0"/>
            </a:br>
            <a:endParaRPr lang="uk-UA"/>
          </a:p>
        </p:txBody>
      </p:sp>
      <p:pic>
        <p:nvPicPr>
          <p:cNvPr id="89090" name="Picture 2" descr="http://im5-tub-ua.yandex.net/i?id=74834656-55-72&amp;n=21"/>
          <p:cNvPicPr>
            <a:picLocks noChangeAspect="1" noChangeArrowheads="1"/>
          </p:cNvPicPr>
          <p:nvPr/>
        </p:nvPicPr>
        <p:blipFill>
          <a:blip r:embed="rId2"/>
          <a:srcRect/>
          <a:stretch>
            <a:fillRect/>
          </a:stretch>
        </p:blipFill>
        <p:spPr bwMode="auto">
          <a:xfrm>
            <a:off x="622934" y="4368640"/>
            <a:ext cx="2546986" cy="1910240"/>
          </a:xfrm>
          <a:prstGeom prst="rect">
            <a:avLst/>
          </a:prstGeom>
          <a:noFill/>
        </p:spPr>
      </p:pic>
      <p:pic>
        <p:nvPicPr>
          <p:cNvPr id="89092" name="Picture 4" descr="http://im6-tub-ua.yandex.net/i?id=59177953-43-72&amp;n=21"/>
          <p:cNvPicPr>
            <a:picLocks noChangeAspect="1" noChangeArrowheads="1"/>
          </p:cNvPicPr>
          <p:nvPr/>
        </p:nvPicPr>
        <p:blipFill>
          <a:blip r:embed="rId3"/>
          <a:srcRect/>
          <a:stretch>
            <a:fillRect/>
          </a:stretch>
        </p:blipFill>
        <p:spPr bwMode="auto">
          <a:xfrm>
            <a:off x="3406775" y="4373880"/>
            <a:ext cx="2550600" cy="1884680"/>
          </a:xfrm>
          <a:prstGeom prst="rect">
            <a:avLst/>
          </a:prstGeom>
          <a:noFill/>
        </p:spPr>
      </p:pic>
      <p:pic>
        <p:nvPicPr>
          <p:cNvPr id="89096" name="Picture 8" descr="http://im6-tub-ua.yandex.net/i?id=62313532-34-72&amp;n=21"/>
          <p:cNvPicPr>
            <a:picLocks noChangeAspect="1" noChangeArrowheads="1"/>
          </p:cNvPicPr>
          <p:nvPr/>
        </p:nvPicPr>
        <p:blipFill>
          <a:blip r:embed="rId4"/>
          <a:srcRect/>
          <a:stretch>
            <a:fillRect/>
          </a:stretch>
        </p:blipFill>
        <p:spPr bwMode="auto">
          <a:xfrm>
            <a:off x="6190614" y="4373880"/>
            <a:ext cx="2510671" cy="1864360"/>
          </a:xfrm>
          <a:prstGeom prst="rect">
            <a:avLst/>
          </a:prstGeom>
          <a:noFill/>
        </p:spPr>
      </p:pic>
      <p:pic>
        <p:nvPicPr>
          <p:cNvPr id="89098" name="Picture 10" descr="http://im8-tub-ua.yandex.net/i?id=167952455-50-72&amp;n=21"/>
          <p:cNvPicPr>
            <a:picLocks noChangeAspect="1" noChangeArrowheads="1"/>
          </p:cNvPicPr>
          <p:nvPr/>
        </p:nvPicPr>
        <p:blipFill>
          <a:blip r:embed="rId5"/>
          <a:srcRect/>
          <a:stretch>
            <a:fillRect/>
          </a:stretch>
        </p:blipFill>
        <p:spPr bwMode="auto">
          <a:xfrm>
            <a:off x="9035415" y="4394200"/>
            <a:ext cx="2445385" cy="1834039"/>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6854" y="3805543"/>
            <a:ext cx="9601196" cy="1303867"/>
          </a:xfrm>
        </p:spPr>
        <p:txBody>
          <a:bodyPr>
            <a:normAutofit fontScale="90000"/>
          </a:bodyPr>
          <a:lstStyle/>
          <a:p>
            <a:r>
              <a:rPr lang="uk-UA" b="1" dirty="0" smtClean="0"/>
              <a:t>Кіровоградщино моя!</a:t>
            </a:r>
            <a:r>
              <a:rPr lang="ru-RU" b="1" dirty="0" smtClean="0"/>
              <a:t/>
            </a:r>
            <a:br>
              <a:rPr lang="ru-RU" b="1" dirty="0" smtClean="0"/>
            </a:br>
            <a:r>
              <a:rPr lang="uk-UA" b="1" dirty="0" smtClean="0"/>
              <a:t>Пишаємось тобою!</a:t>
            </a:r>
            <a:r>
              <a:rPr lang="ru-RU" b="1" dirty="0" smtClean="0"/>
              <a:t/>
            </a:r>
            <a:br>
              <a:rPr lang="ru-RU" b="1" dirty="0" smtClean="0"/>
            </a:br>
            <a:r>
              <a:rPr lang="uk-UA" b="1" dirty="0" smtClean="0"/>
              <a:t>Ти наша гордість і краса,</a:t>
            </a:r>
            <a:r>
              <a:rPr lang="ru-RU" b="1" dirty="0" smtClean="0"/>
              <a:t/>
            </a:r>
            <a:br>
              <a:rPr lang="ru-RU" b="1" dirty="0" smtClean="0"/>
            </a:br>
            <a:r>
              <a:rPr lang="uk-UA" b="1" dirty="0" smtClean="0"/>
              <a:t>Хай незалежність сяє над тобою.</a:t>
            </a:r>
            <a:r>
              <a:rPr lang="ru-RU" b="1" dirty="0" smtClean="0"/>
              <a:t/>
            </a:r>
            <a:br>
              <a:rPr lang="ru-RU" b="1" dirty="0" smtClean="0"/>
            </a:br>
            <a:endParaRPr lang="ru-RU"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dirty="0" smtClean="0"/>
              <a:t>Якою ви побачили </a:t>
            </a:r>
            <a:r>
              <a:rPr lang="uk-UA" dirty="0" smtClean="0"/>
              <a:t>Кіровоградщину?</a:t>
            </a:r>
            <a:endParaRPr lang="ru-RU" dirty="0"/>
          </a:p>
        </p:txBody>
      </p:sp>
      <p:sp>
        <p:nvSpPr>
          <p:cNvPr id="4" name="Содержимое 3"/>
          <p:cNvSpPr>
            <a:spLocks noGrp="1"/>
          </p:cNvSpPr>
          <p:nvPr>
            <p:ph sz="half" idx="1"/>
          </p:nvPr>
        </p:nvSpPr>
        <p:spPr/>
        <p:txBody>
          <a:bodyPr>
            <a:normAutofit fontScale="92500" lnSpcReduction="10000"/>
          </a:bodyPr>
          <a:lstStyle/>
          <a:p>
            <a:r>
              <a:rPr lang="uk-UA" b="1" dirty="0" smtClean="0"/>
              <a:t>К – </a:t>
            </a:r>
            <a:r>
              <a:rPr lang="uk-UA" dirty="0" smtClean="0"/>
              <a:t>…</a:t>
            </a:r>
            <a:endParaRPr lang="ru-RU" dirty="0" smtClean="0"/>
          </a:p>
          <a:p>
            <a:r>
              <a:rPr lang="uk-UA" b="1" dirty="0" smtClean="0"/>
              <a:t>І – </a:t>
            </a:r>
            <a:r>
              <a:rPr lang="uk-UA" dirty="0" smtClean="0"/>
              <a:t>…</a:t>
            </a:r>
            <a:endParaRPr lang="ru-RU" dirty="0" smtClean="0"/>
          </a:p>
          <a:p>
            <a:r>
              <a:rPr lang="uk-UA" b="1" dirty="0" smtClean="0"/>
              <a:t>Р </a:t>
            </a:r>
            <a:r>
              <a:rPr lang="uk-UA" b="1" dirty="0" smtClean="0"/>
              <a:t>…</a:t>
            </a:r>
            <a:endParaRPr lang="ru-RU" dirty="0" smtClean="0"/>
          </a:p>
          <a:p>
            <a:r>
              <a:rPr lang="uk-UA" b="1" dirty="0" smtClean="0"/>
              <a:t>О - </a:t>
            </a:r>
            <a:r>
              <a:rPr lang="uk-UA" dirty="0" smtClean="0"/>
              <a:t>…</a:t>
            </a:r>
            <a:endParaRPr lang="ru-RU" dirty="0" smtClean="0"/>
          </a:p>
          <a:p>
            <a:r>
              <a:rPr lang="uk-UA" b="1" dirty="0" smtClean="0"/>
              <a:t>В – </a:t>
            </a:r>
            <a:r>
              <a:rPr lang="uk-UA" dirty="0" smtClean="0"/>
              <a:t>…</a:t>
            </a:r>
            <a:endParaRPr lang="ru-RU" dirty="0" smtClean="0"/>
          </a:p>
          <a:p>
            <a:r>
              <a:rPr lang="uk-UA" b="1" dirty="0" smtClean="0"/>
              <a:t>О – </a:t>
            </a:r>
            <a:r>
              <a:rPr lang="uk-UA" dirty="0" smtClean="0"/>
              <a:t>…</a:t>
            </a:r>
            <a:endParaRPr lang="ru-RU" dirty="0" smtClean="0"/>
          </a:p>
          <a:p>
            <a:r>
              <a:rPr lang="uk-UA" b="1" dirty="0" smtClean="0"/>
              <a:t>Г – </a:t>
            </a:r>
            <a:r>
              <a:rPr lang="uk-UA" dirty="0" smtClean="0"/>
              <a:t>…</a:t>
            </a:r>
            <a:endParaRPr lang="ru-RU" dirty="0" smtClean="0"/>
          </a:p>
        </p:txBody>
      </p:sp>
      <p:sp>
        <p:nvSpPr>
          <p:cNvPr id="5" name="Содержимое 4"/>
          <p:cNvSpPr>
            <a:spLocks noGrp="1"/>
          </p:cNvSpPr>
          <p:nvPr>
            <p:ph sz="half" idx="2"/>
          </p:nvPr>
        </p:nvSpPr>
        <p:spPr/>
        <p:txBody>
          <a:bodyPr>
            <a:normAutofit fontScale="92500" lnSpcReduction="10000"/>
          </a:bodyPr>
          <a:lstStyle/>
          <a:p>
            <a:r>
              <a:rPr lang="uk-UA" b="1" dirty="0" smtClean="0"/>
              <a:t>Р – </a:t>
            </a:r>
            <a:r>
              <a:rPr lang="uk-UA" dirty="0" smtClean="0"/>
              <a:t>…</a:t>
            </a:r>
            <a:endParaRPr lang="ru-RU" dirty="0" smtClean="0"/>
          </a:p>
          <a:p>
            <a:r>
              <a:rPr lang="uk-UA" b="1" dirty="0" smtClean="0"/>
              <a:t>А - </a:t>
            </a:r>
            <a:r>
              <a:rPr lang="uk-UA" dirty="0" smtClean="0"/>
              <a:t>…</a:t>
            </a:r>
            <a:endParaRPr lang="ru-RU" dirty="0" smtClean="0"/>
          </a:p>
          <a:p>
            <a:r>
              <a:rPr lang="uk-UA" b="1" dirty="0" smtClean="0"/>
              <a:t>Д – </a:t>
            </a:r>
            <a:r>
              <a:rPr lang="uk-UA" dirty="0" smtClean="0"/>
              <a:t>…</a:t>
            </a:r>
            <a:endParaRPr lang="ru-RU" dirty="0" smtClean="0"/>
          </a:p>
          <a:p>
            <a:r>
              <a:rPr lang="uk-UA" b="1" dirty="0" smtClean="0"/>
              <a:t>Щ – </a:t>
            </a:r>
            <a:r>
              <a:rPr lang="uk-UA" dirty="0" smtClean="0"/>
              <a:t>…</a:t>
            </a:r>
            <a:endParaRPr lang="ru-RU" dirty="0" smtClean="0"/>
          </a:p>
          <a:p>
            <a:r>
              <a:rPr lang="uk-UA" b="1" dirty="0" smtClean="0"/>
              <a:t>И - </a:t>
            </a:r>
            <a:r>
              <a:rPr lang="uk-UA" b="1" dirty="0" smtClean="0"/>
              <a:t>…</a:t>
            </a:r>
            <a:endParaRPr lang="ru-RU" dirty="0" smtClean="0"/>
          </a:p>
          <a:p>
            <a:r>
              <a:rPr lang="uk-UA" b="1" dirty="0" smtClean="0"/>
              <a:t>Н </a:t>
            </a:r>
            <a:r>
              <a:rPr lang="uk-UA" dirty="0" smtClean="0"/>
              <a:t>- </a:t>
            </a:r>
            <a:r>
              <a:rPr lang="uk-UA" dirty="0" smtClean="0"/>
              <a:t>…</a:t>
            </a:r>
            <a:endParaRPr lang="ru-RU" dirty="0" smtClean="0"/>
          </a:p>
          <a:p>
            <a:r>
              <a:rPr lang="uk-UA" b="1" dirty="0" smtClean="0"/>
              <a:t>А – </a:t>
            </a:r>
            <a:r>
              <a:rPr lang="uk-UA" dirty="0" smtClean="0"/>
              <a:t>…</a:t>
            </a:r>
            <a:endParaRPr lang="ru-RU" dirty="0" smtClean="0"/>
          </a:p>
          <a:p>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uk-UA" dirty="0" smtClean="0"/>
              <a:t>Складіть вітання-побажання Кіровоградщині з нагоди її чудового ювілею – 75-річчя від дня створення, використовуючи </a:t>
            </a:r>
            <a:r>
              <a:rPr lang="uk-UA" dirty="0" smtClean="0"/>
              <a:t>дієслова:</a:t>
            </a:r>
            <a:endParaRPr lang="ru-RU" dirty="0"/>
          </a:p>
        </p:txBody>
      </p:sp>
      <p:sp>
        <p:nvSpPr>
          <p:cNvPr id="6" name="Содержимое 5"/>
          <p:cNvSpPr>
            <a:spLocks noGrp="1"/>
          </p:cNvSpPr>
          <p:nvPr>
            <p:ph sz="half" idx="1"/>
          </p:nvPr>
        </p:nvSpPr>
        <p:spPr>
          <a:xfrm>
            <a:off x="1282406" y="2929288"/>
            <a:ext cx="4718304" cy="3310128"/>
          </a:xfrm>
        </p:spPr>
        <p:txBody>
          <a:bodyPr>
            <a:normAutofit/>
          </a:bodyPr>
          <a:lstStyle/>
          <a:p>
            <a:pPr algn="ctr"/>
            <a:r>
              <a:rPr lang="uk-UA" sz="4000" i="1" dirty="0" smtClean="0"/>
              <a:t>Жити. </a:t>
            </a:r>
            <a:endParaRPr lang="uk-UA" sz="4000" i="1" dirty="0" smtClean="0"/>
          </a:p>
          <a:p>
            <a:pPr algn="ctr"/>
            <a:r>
              <a:rPr lang="uk-UA" sz="4000" i="1" dirty="0" smtClean="0"/>
              <a:t>Рости</a:t>
            </a:r>
            <a:r>
              <a:rPr lang="uk-UA" sz="4000" i="1" dirty="0" smtClean="0"/>
              <a:t>. </a:t>
            </a:r>
            <a:endParaRPr lang="uk-UA" sz="4000" i="1" dirty="0" smtClean="0"/>
          </a:p>
          <a:p>
            <a:pPr algn="ctr"/>
            <a:r>
              <a:rPr lang="uk-UA" sz="4000" i="1" dirty="0" smtClean="0"/>
              <a:t>Міцніти</a:t>
            </a:r>
            <a:r>
              <a:rPr lang="uk-UA" sz="4000" i="1" dirty="0" smtClean="0"/>
              <a:t>. </a:t>
            </a:r>
            <a:endParaRPr lang="uk-UA" sz="4000" i="1" dirty="0" smtClean="0"/>
          </a:p>
          <a:p>
            <a:pPr algn="ctr"/>
            <a:r>
              <a:rPr lang="uk-UA" sz="4000" i="1" dirty="0" smtClean="0"/>
              <a:t>Цвісти</a:t>
            </a:r>
            <a:r>
              <a:rPr lang="uk-UA" sz="4000" i="1" dirty="0" smtClean="0"/>
              <a:t>.</a:t>
            </a:r>
            <a:endParaRPr lang="ru-RU" sz="4000" dirty="0" smtClean="0"/>
          </a:p>
          <a:p>
            <a:endParaRPr lang="ru-RU" sz="4000" dirty="0"/>
          </a:p>
        </p:txBody>
      </p:sp>
      <p:sp>
        <p:nvSpPr>
          <p:cNvPr id="7" name="Содержимое 6"/>
          <p:cNvSpPr>
            <a:spLocks noGrp="1"/>
          </p:cNvSpPr>
          <p:nvPr>
            <p:ph sz="half" idx="2"/>
          </p:nvPr>
        </p:nvSpPr>
        <p:spPr>
          <a:xfrm>
            <a:off x="6165302" y="2929288"/>
            <a:ext cx="4718304" cy="3310128"/>
          </a:xfrm>
        </p:spPr>
        <p:txBody>
          <a:bodyPr>
            <a:normAutofit/>
          </a:bodyPr>
          <a:lstStyle/>
          <a:p>
            <a:pPr algn="ctr"/>
            <a:r>
              <a:rPr lang="uk-UA" sz="4000" i="1" dirty="0" smtClean="0"/>
              <a:t>Розвиватися. </a:t>
            </a:r>
          </a:p>
          <a:p>
            <a:pPr algn="ctr"/>
            <a:r>
              <a:rPr lang="uk-UA" sz="4000" i="1" dirty="0" smtClean="0"/>
              <a:t>Красуватися.</a:t>
            </a:r>
            <a:endParaRPr lang="ru-RU" sz="4000" dirty="0" smtClean="0"/>
          </a:p>
          <a:p>
            <a:pPr algn="ctr"/>
            <a:r>
              <a:rPr lang="uk-UA" sz="4000" i="1" dirty="0" smtClean="0"/>
              <a:t>На добро сподіватися.</a:t>
            </a:r>
            <a:endParaRPr lang="ru-RU" sz="4000" dirty="0" smtClean="0"/>
          </a:p>
          <a:p>
            <a:endParaRPr lang="ru-RU"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4312" y="1410149"/>
            <a:ext cx="9601196" cy="1303867"/>
          </a:xfrm>
        </p:spPr>
        <p:txBody>
          <a:bodyPr>
            <a:noAutofit/>
          </a:bodyPr>
          <a:lstStyle/>
          <a:p>
            <a:r>
              <a:rPr lang="ru-RU" sz="3600" dirty="0" smtClean="0"/>
              <a:t>Тут </a:t>
            </a:r>
            <a:r>
              <a:rPr lang="ru-RU" sz="3600" dirty="0" err="1" smtClean="0"/>
              <a:t>козаки</a:t>
            </a:r>
            <a:r>
              <a:rPr lang="ru-RU" sz="3600" dirty="0" smtClean="0"/>
              <a:t> </a:t>
            </a:r>
            <a:r>
              <a:rPr lang="ru-RU" sz="3600" dirty="0" err="1" smtClean="0"/>
              <a:t>працювали</a:t>
            </a:r>
            <a:r>
              <a:rPr lang="ru-RU" sz="3600" dirty="0" smtClean="0"/>
              <a:t> </a:t>
            </a:r>
            <a:r>
              <a:rPr lang="ru-RU" sz="3600" dirty="0" err="1" smtClean="0"/>
              <a:t>і</a:t>
            </a:r>
            <a:r>
              <a:rPr lang="ru-RU" sz="3600" dirty="0" smtClean="0"/>
              <a:t> </a:t>
            </a:r>
            <a:r>
              <a:rPr lang="ru-RU" sz="3600" dirty="0" err="1" smtClean="0"/>
              <a:t>відстоювали</a:t>
            </a:r>
            <a:r>
              <a:rPr lang="ru-RU" sz="3600" dirty="0" smtClean="0"/>
              <a:t> свою </a:t>
            </a:r>
            <a:r>
              <a:rPr lang="ru-RU" sz="3600" dirty="0" err="1" smtClean="0"/>
              <a:t>незалежність</a:t>
            </a:r>
            <a:r>
              <a:rPr lang="ru-RU" sz="3600" dirty="0" smtClean="0"/>
              <a:t>. Перша битва </a:t>
            </a:r>
            <a:r>
              <a:rPr lang="ru-RU" sz="3600" dirty="0" err="1" smtClean="0"/>
              <a:t>Визвольної</a:t>
            </a:r>
            <a:r>
              <a:rPr lang="ru-RU" sz="3600" dirty="0" smtClean="0"/>
              <a:t> </a:t>
            </a:r>
            <a:r>
              <a:rPr lang="ru-RU" sz="3600" dirty="0" err="1" smtClean="0"/>
              <a:t>війни</a:t>
            </a:r>
            <a:r>
              <a:rPr lang="ru-RU" sz="3600" dirty="0" smtClean="0"/>
              <a:t> </a:t>
            </a:r>
            <a:r>
              <a:rPr lang="ru-RU" sz="3600" dirty="0" err="1" smtClean="0"/>
              <a:t>українського</a:t>
            </a:r>
            <a:r>
              <a:rPr lang="ru-RU" sz="3600" dirty="0" smtClean="0"/>
              <a:t> народу 1648-654р.р. </a:t>
            </a:r>
            <a:r>
              <a:rPr lang="ru-RU" sz="3600" dirty="0" err="1" smtClean="0"/>
              <a:t>під</a:t>
            </a:r>
            <a:r>
              <a:rPr lang="ru-RU" sz="3600" dirty="0" smtClean="0"/>
              <a:t> </a:t>
            </a:r>
            <a:r>
              <a:rPr lang="ru-RU" sz="3600" dirty="0" err="1" smtClean="0"/>
              <a:t>Жовтими</a:t>
            </a:r>
            <a:r>
              <a:rPr lang="ru-RU" sz="3600" dirty="0" smtClean="0"/>
              <a:t> Водами </a:t>
            </a:r>
            <a:r>
              <a:rPr lang="ru-RU" sz="3600" dirty="0" err="1" smtClean="0"/>
              <a:t>відбулася</a:t>
            </a:r>
            <a:r>
              <a:rPr lang="ru-RU" sz="3600" dirty="0" smtClean="0"/>
              <a:t> </a:t>
            </a:r>
            <a:r>
              <a:rPr lang="ru-RU" sz="3600" dirty="0" err="1" smtClean="0"/>
              <a:t>саме</a:t>
            </a:r>
            <a:r>
              <a:rPr lang="ru-RU" sz="3600" dirty="0" smtClean="0"/>
              <a:t> на </a:t>
            </a:r>
            <a:r>
              <a:rPr lang="ru-RU" sz="3600" dirty="0" err="1" smtClean="0"/>
              <a:t>території</a:t>
            </a:r>
            <a:r>
              <a:rPr lang="ru-RU" sz="3600" dirty="0" smtClean="0"/>
              <a:t> </a:t>
            </a:r>
            <a:r>
              <a:rPr lang="ru-RU" sz="3600" dirty="0" err="1" smtClean="0"/>
              <a:t>сучасної</a:t>
            </a:r>
            <a:r>
              <a:rPr lang="ru-RU" sz="3600" dirty="0" smtClean="0"/>
              <a:t> </a:t>
            </a:r>
            <a:r>
              <a:rPr lang="ru-RU" sz="3600" dirty="0" err="1" smtClean="0"/>
              <a:t>Кіровоградщини</a:t>
            </a:r>
            <a:r>
              <a:rPr lang="ru-RU" sz="3600" dirty="0" smtClean="0"/>
              <a:t>. </a:t>
            </a:r>
            <a:endParaRPr lang="ru-RU" sz="3600" dirty="0"/>
          </a:p>
        </p:txBody>
      </p:sp>
      <p:pic>
        <p:nvPicPr>
          <p:cNvPr id="29698" name="Picture 2" descr="http://im8-tub-ua.yandex.net/i?id=86977460-51-72&amp;n=21"/>
          <p:cNvPicPr>
            <a:picLocks noChangeAspect="1" noChangeArrowheads="1"/>
          </p:cNvPicPr>
          <p:nvPr/>
        </p:nvPicPr>
        <p:blipFill>
          <a:blip r:embed="rId2"/>
          <a:srcRect/>
          <a:stretch>
            <a:fillRect/>
          </a:stretch>
        </p:blipFill>
        <p:spPr bwMode="auto">
          <a:xfrm>
            <a:off x="2840409" y="3536004"/>
            <a:ext cx="2263756" cy="2534055"/>
          </a:xfrm>
          <a:prstGeom prst="rect">
            <a:avLst/>
          </a:prstGeom>
          <a:noFill/>
        </p:spPr>
      </p:pic>
      <p:pic>
        <p:nvPicPr>
          <p:cNvPr id="29700" name="Picture 4" descr="http://im8-tub-ua.yandex.net/i?id=95578899-49-72&amp;n=21"/>
          <p:cNvPicPr>
            <a:picLocks noChangeAspect="1" noChangeArrowheads="1"/>
          </p:cNvPicPr>
          <p:nvPr/>
        </p:nvPicPr>
        <p:blipFill>
          <a:blip r:embed="rId3"/>
          <a:srcRect/>
          <a:stretch>
            <a:fillRect/>
          </a:stretch>
        </p:blipFill>
        <p:spPr bwMode="auto">
          <a:xfrm>
            <a:off x="7159557" y="3599233"/>
            <a:ext cx="3735421" cy="249028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endParaRPr lang="ru-RU" dirty="0"/>
          </a:p>
        </p:txBody>
      </p:sp>
      <p:sp>
        <p:nvSpPr>
          <p:cNvPr id="4" name="Содержимое 3"/>
          <p:cNvSpPr>
            <a:spLocks noGrp="1"/>
          </p:cNvSpPr>
          <p:nvPr>
            <p:ph sz="half" idx="1"/>
          </p:nvPr>
        </p:nvSpPr>
        <p:spPr>
          <a:xfrm>
            <a:off x="953310" y="603115"/>
            <a:ext cx="5233481" cy="5311303"/>
          </a:xfrm>
        </p:spPr>
        <p:txBody>
          <a:bodyPr>
            <a:noAutofit/>
          </a:bodyPr>
          <a:lstStyle/>
          <a:p>
            <a:pPr>
              <a:buNone/>
            </a:pPr>
            <a:r>
              <a:rPr lang="ru-RU" sz="3000" dirty="0" smtClean="0"/>
              <a:t>    У </a:t>
            </a:r>
            <a:r>
              <a:rPr lang="ru-RU" sz="3000" dirty="0" err="1" smtClean="0"/>
              <a:t>середині</a:t>
            </a:r>
            <a:r>
              <a:rPr lang="ru-RU" sz="3000" dirty="0" smtClean="0"/>
              <a:t> ХVІІІ </a:t>
            </a:r>
            <a:r>
              <a:rPr lang="ru-RU" sz="3000" dirty="0" err="1" smtClean="0"/>
              <a:t>століття</a:t>
            </a:r>
            <a:r>
              <a:rPr lang="ru-RU" sz="3000" dirty="0" smtClean="0"/>
              <a:t> </a:t>
            </a:r>
            <a:r>
              <a:rPr lang="ru-RU" sz="3000" dirty="0" err="1" smtClean="0"/>
              <a:t>розпочалось</a:t>
            </a:r>
            <a:r>
              <a:rPr lang="ru-RU" sz="3000" dirty="0" smtClean="0"/>
              <a:t> </a:t>
            </a:r>
            <a:r>
              <a:rPr lang="ru-RU" sz="3000" dirty="0" err="1" smtClean="0"/>
              <a:t>активне</a:t>
            </a:r>
            <a:r>
              <a:rPr lang="ru-RU" sz="3000" dirty="0" smtClean="0"/>
              <a:t> </a:t>
            </a:r>
            <a:r>
              <a:rPr lang="ru-RU" sz="3000" dirty="0" err="1" smtClean="0"/>
              <a:t>заселення</a:t>
            </a:r>
            <a:r>
              <a:rPr lang="ru-RU" sz="3000" dirty="0" smtClean="0"/>
              <a:t> краю </a:t>
            </a:r>
            <a:r>
              <a:rPr lang="ru-RU" sz="3000" dirty="0" err="1" smtClean="0"/>
              <a:t>вихідцями</a:t>
            </a:r>
            <a:r>
              <a:rPr lang="ru-RU" sz="3000" dirty="0" smtClean="0"/>
              <a:t> </a:t>
            </a:r>
            <a:r>
              <a:rPr lang="ru-RU" sz="3000" dirty="0" err="1" smtClean="0"/>
              <a:t>з</a:t>
            </a:r>
            <a:r>
              <a:rPr lang="ru-RU" sz="3000" dirty="0" smtClean="0"/>
              <a:t> </a:t>
            </a:r>
            <a:r>
              <a:rPr lang="ru-RU" sz="3000" dirty="0" err="1" smtClean="0"/>
              <a:t>Росії</a:t>
            </a:r>
            <a:r>
              <a:rPr lang="ru-RU" sz="3000" dirty="0" smtClean="0"/>
              <a:t>, </a:t>
            </a:r>
            <a:r>
              <a:rPr lang="ru-RU" sz="3000" dirty="0" err="1" smtClean="0"/>
              <a:t>Сербії</a:t>
            </a:r>
            <a:r>
              <a:rPr lang="ru-RU" sz="3000" dirty="0" smtClean="0"/>
              <a:t>, </a:t>
            </a:r>
            <a:r>
              <a:rPr lang="ru-RU" sz="3000" dirty="0" err="1" smtClean="0"/>
              <a:t>Болгарії</a:t>
            </a:r>
            <a:r>
              <a:rPr lang="ru-RU" sz="3000" dirty="0" smtClean="0"/>
              <a:t>. У 1752 </a:t>
            </a:r>
            <a:r>
              <a:rPr lang="ru-RU" sz="3000" dirty="0" err="1" smtClean="0"/>
              <a:t>році</a:t>
            </a:r>
            <a:r>
              <a:rPr lang="ru-RU" sz="3000" dirty="0" smtClean="0"/>
              <a:t> </a:t>
            </a:r>
            <a:r>
              <a:rPr lang="ru-RU" sz="3000" dirty="0" err="1" smtClean="0"/>
              <a:t>була</a:t>
            </a:r>
            <a:r>
              <a:rPr lang="ru-RU" sz="3000" dirty="0" smtClean="0"/>
              <a:t> </a:t>
            </a:r>
            <a:r>
              <a:rPr lang="ru-RU" sz="3000" dirty="0" err="1" smtClean="0"/>
              <a:t>адміністративно</a:t>
            </a:r>
            <a:r>
              <a:rPr lang="ru-RU" sz="3000" dirty="0" smtClean="0"/>
              <a:t> </a:t>
            </a:r>
            <a:r>
              <a:rPr lang="ru-RU" sz="3000" dirty="0" err="1" smtClean="0"/>
              <a:t>заснована</a:t>
            </a:r>
            <a:r>
              <a:rPr lang="ru-RU" sz="3000" dirty="0" smtClean="0"/>
              <a:t> Нова </a:t>
            </a:r>
            <a:r>
              <a:rPr lang="ru-RU" sz="3000" dirty="0" err="1" smtClean="0"/>
              <a:t>Сербія</a:t>
            </a:r>
            <a:r>
              <a:rPr lang="ru-RU" sz="3000" dirty="0" smtClean="0"/>
              <a:t>, а у 1754 – </a:t>
            </a:r>
            <a:r>
              <a:rPr lang="ru-RU" sz="3000" dirty="0" err="1" smtClean="0"/>
              <a:t>фортеця</a:t>
            </a:r>
            <a:r>
              <a:rPr lang="ru-RU" sz="3000" dirty="0" smtClean="0"/>
              <a:t> </a:t>
            </a:r>
            <a:r>
              <a:rPr lang="ru-RU" sz="3000" dirty="0" err="1" smtClean="0"/>
              <a:t>Святої</a:t>
            </a:r>
            <a:r>
              <a:rPr lang="ru-RU" sz="3000" dirty="0" smtClean="0"/>
              <a:t> </a:t>
            </a:r>
            <a:r>
              <a:rPr lang="ru-RU" sz="3000" dirty="0" err="1" smtClean="0"/>
              <a:t>Єлисавети</a:t>
            </a:r>
            <a:r>
              <a:rPr lang="ru-RU" sz="3000" dirty="0" smtClean="0"/>
              <a:t>, </a:t>
            </a:r>
            <a:r>
              <a:rPr lang="ru-RU" sz="3000" dirty="0" err="1" smtClean="0"/>
              <a:t>що</a:t>
            </a:r>
            <a:r>
              <a:rPr lang="ru-RU" sz="3000" dirty="0" smtClean="0"/>
              <a:t> </a:t>
            </a:r>
            <a:r>
              <a:rPr lang="ru-RU" sz="3000" dirty="0" err="1" smtClean="0"/>
              <a:t>згодом</a:t>
            </a:r>
            <a:r>
              <a:rPr lang="ru-RU" sz="3000" dirty="0" smtClean="0"/>
              <a:t> </a:t>
            </a:r>
            <a:r>
              <a:rPr lang="ru-RU" sz="3000" dirty="0" err="1" smtClean="0"/>
              <a:t>з</a:t>
            </a:r>
            <a:r>
              <a:rPr lang="ru-RU" sz="3000" dirty="0" smtClean="0"/>
              <a:t> форштадтами стала              м. </a:t>
            </a:r>
            <a:r>
              <a:rPr lang="ru-RU" sz="3000" dirty="0" err="1" smtClean="0"/>
              <a:t>Єлисаветградом</a:t>
            </a:r>
            <a:r>
              <a:rPr lang="ru-RU" sz="3000" dirty="0" smtClean="0"/>
              <a:t> (</a:t>
            </a:r>
            <a:r>
              <a:rPr lang="ru-RU" sz="3000" dirty="0" err="1" smtClean="0"/>
              <a:t>сучасний</a:t>
            </a:r>
            <a:r>
              <a:rPr lang="ru-RU" sz="3000" dirty="0" smtClean="0"/>
              <a:t> </a:t>
            </a:r>
            <a:r>
              <a:rPr lang="ru-RU" sz="3000" dirty="0" err="1" smtClean="0"/>
              <a:t>Кіровоград</a:t>
            </a:r>
            <a:r>
              <a:rPr lang="ru-RU" sz="3000" dirty="0" smtClean="0"/>
              <a:t>) – центром </a:t>
            </a:r>
            <a:r>
              <a:rPr lang="ru-RU" sz="3000" dirty="0" err="1" smtClean="0"/>
              <a:t>повіту</a:t>
            </a:r>
            <a:r>
              <a:rPr lang="ru-RU" sz="3000" dirty="0" smtClean="0"/>
              <a:t> </a:t>
            </a:r>
            <a:r>
              <a:rPr lang="ru-RU" sz="3000" dirty="0" err="1" smtClean="0"/>
              <a:t>Херсонської</a:t>
            </a:r>
            <a:r>
              <a:rPr lang="ru-RU" sz="3000" dirty="0" smtClean="0"/>
              <a:t> </a:t>
            </a:r>
            <a:r>
              <a:rPr lang="ru-RU" sz="3000" dirty="0" err="1" smtClean="0"/>
              <a:t>губернії</a:t>
            </a:r>
            <a:endParaRPr lang="ru-RU" sz="3000" dirty="0"/>
          </a:p>
        </p:txBody>
      </p:sp>
      <p:pic>
        <p:nvPicPr>
          <p:cNvPr id="30724" name="Picture 4" descr="https://encrypted-tbn0.gstatic.com/images?q=tbn:ANd9GcRORH-oX80d386cfBkwZVPz3ADtOayn9i4D9EmzuQ73Rmdre21NYg"/>
          <p:cNvPicPr>
            <a:picLocks noChangeAspect="1" noChangeArrowheads="1"/>
          </p:cNvPicPr>
          <p:nvPr/>
        </p:nvPicPr>
        <p:blipFill>
          <a:blip r:embed="rId2"/>
          <a:srcRect/>
          <a:stretch>
            <a:fillRect/>
          </a:stretch>
        </p:blipFill>
        <p:spPr bwMode="auto">
          <a:xfrm>
            <a:off x="6403690" y="1536972"/>
            <a:ext cx="4779185" cy="357977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У </a:t>
            </a:r>
            <a:r>
              <a:rPr lang="ru-RU" dirty="0" err="1" smtClean="0"/>
              <a:t>теперішніх</a:t>
            </a:r>
            <a:r>
              <a:rPr lang="ru-RU" dirty="0" smtClean="0"/>
              <a:t> кордонах область </a:t>
            </a:r>
            <a:r>
              <a:rPr lang="ru-RU" dirty="0" err="1" smtClean="0"/>
              <a:t>сформувалась</a:t>
            </a:r>
            <a:r>
              <a:rPr lang="ru-RU" dirty="0" smtClean="0"/>
              <a:t> у 1939 </a:t>
            </a:r>
            <a:r>
              <a:rPr lang="ru-RU" dirty="0" err="1" smtClean="0"/>
              <a:t>році</a:t>
            </a:r>
            <a:r>
              <a:rPr lang="ru-RU" dirty="0" smtClean="0"/>
              <a:t>.</a:t>
            </a:r>
            <a:endParaRPr lang="ru-RU" dirty="0"/>
          </a:p>
        </p:txBody>
      </p:sp>
      <p:sp>
        <p:nvSpPr>
          <p:cNvPr id="6" name="Содержимое 5"/>
          <p:cNvSpPr>
            <a:spLocks noGrp="1"/>
          </p:cNvSpPr>
          <p:nvPr>
            <p:ph idx="1"/>
          </p:nvPr>
        </p:nvSpPr>
        <p:spPr/>
        <p:txBody>
          <a:bodyPr>
            <a:normAutofit/>
          </a:bodyPr>
          <a:lstStyle/>
          <a:p>
            <a:pPr marL="82550" indent="-1588" algn="ctr">
              <a:buNone/>
            </a:pPr>
            <a:r>
              <a:rPr lang="ru-RU" sz="2800" dirty="0" err="1" smtClean="0"/>
              <a:t>Кіровоградська</a:t>
            </a:r>
            <a:r>
              <a:rPr lang="ru-RU" sz="2800" dirty="0" smtClean="0"/>
              <a:t> область </a:t>
            </a:r>
            <a:r>
              <a:rPr lang="ru-RU" sz="2800" dirty="0" err="1" smtClean="0"/>
              <a:t>була</a:t>
            </a:r>
            <a:r>
              <a:rPr lang="ru-RU" sz="2800" dirty="0" smtClean="0"/>
              <a:t> </a:t>
            </a:r>
            <a:r>
              <a:rPr lang="ru-RU" sz="2800" dirty="0" err="1" smtClean="0"/>
              <a:t>утворена</a:t>
            </a:r>
            <a:r>
              <a:rPr lang="ru-RU" sz="2800" dirty="0" smtClean="0"/>
              <a:t> </a:t>
            </a:r>
            <a:r>
              <a:rPr lang="ru-RU" sz="2800" dirty="0" err="1" smtClean="0"/>
              <a:t>згідно</a:t>
            </a:r>
            <a:r>
              <a:rPr lang="ru-RU" sz="2800" dirty="0" smtClean="0"/>
              <a:t> указу </a:t>
            </a:r>
            <a:r>
              <a:rPr lang="ru-RU" sz="2800" dirty="0" err="1" smtClean="0"/>
              <a:t>Президії</a:t>
            </a:r>
            <a:r>
              <a:rPr lang="ru-RU" sz="2800" dirty="0" smtClean="0"/>
              <a:t> </a:t>
            </a:r>
            <a:r>
              <a:rPr lang="ru-RU" sz="2800" dirty="0" err="1" smtClean="0"/>
              <a:t>Верховної</a:t>
            </a:r>
            <a:r>
              <a:rPr lang="ru-RU" sz="2800" dirty="0" smtClean="0"/>
              <a:t> ради Союзу РСР 10 </a:t>
            </a:r>
            <a:r>
              <a:rPr lang="ru-RU" sz="2800" dirty="0" err="1" smtClean="0"/>
              <a:t>січня</a:t>
            </a:r>
            <a:r>
              <a:rPr lang="ru-RU" sz="2800" dirty="0" smtClean="0"/>
              <a:t> 1939 року, </a:t>
            </a:r>
            <a:r>
              <a:rPr lang="ru-RU" sz="2800" dirty="0" err="1" smtClean="0"/>
              <a:t>одночасно</a:t>
            </a:r>
            <a:r>
              <a:rPr lang="ru-RU" sz="2800" dirty="0" smtClean="0"/>
              <a:t> </a:t>
            </a:r>
            <a:r>
              <a:rPr lang="ru-RU" sz="2800" dirty="0" err="1" smtClean="0"/>
              <a:t>із</a:t>
            </a:r>
            <a:r>
              <a:rPr lang="ru-RU" sz="2800" dirty="0" smtClean="0"/>
              <a:t> </a:t>
            </a:r>
            <a:r>
              <a:rPr lang="ru-RU" sz="2800" dirty="0" err="1" smtClean="0"/>
              <a:t>Запорізькою</a:t>
            </a:r>
            <a:r>
              <a:rPr lang="ru-RU" sz="2800" dirty="0" smtClean="0"/>
              <a:t> </a:t>
            </a:r>
            <a:r>
              <a:rPr lang="ru-RU" sz="2800" dirty="0" err="1" smtClean="0"/>
              <a:t>і</a:t>
            </a:r>
            <a:r>
              <a:rPr lang="ru-RU" sz="2800" dirty="0" smtClean="0"/>
              <a:t> </a:t>
            </a:r>
            <a:r>
              <a:rPr lang="ru-RU" sz="2800" dirty="0" err="1" smtClean="0"/>
              <a:t>Сумською</a:t>
            </a:r>
            <a:r>
              <a:rPr lang="ru-RU" sz="2800" dirty="0" smtClean="0"/>
              <a:t> областями, у </a:t>
            </a:r>
            <a:r>
              <a:rPr lang="ru-RU" sz="2800" dirty="0" err="1" smtClean="0"/>
              <a:t>складі</a:t>
            </a:r>
            <a:r>
              <a:rPr lang="ru-RU" sz="2800" dirty="0" smtClean="0"/>
              <a:t> </a:t>
            </a:r>
            <a:r>
              <a:rPr lang="ru-RU" sz="2800" dirty="0" err="1" smtClean="0"/>
              <a:t>Української</a:t>
            </a:r>
            <a:r>
              <a:rPr lang="ru-RU" sz="2800" dirty="0" smtClean="0"/>
              <a:t> РСР. В </a:t>
            </a:r>
            <a:r>
              <a:rPr lang="ru-RU" sz="2800" dirty="0" err="1" smtClean="0"/>
              <a:t>Указі</a:t>
            </a:r>
            <a:r>
              <a:rPr lang="ru-RU" sz="2800" dirty="0" smtClean="0"/>
              <a:t> </a:t>
            </a:r>
            <a:r>
              <a:rPr lang="ru-RU" sz="2800" dirty="0" err="1" smtClean="0"/>
              <a:t>було</a:t>
            </a:r>
            <a:r>
              <a:rPr lang="ru-RU" sz="2800" dirty="0" smtClean="0"/>
              <a:t> сказано: "Утвердить представление Президиума Верховного Совета Украинской ССР об образовании Кировоградской области с центром в г. </a:t>
            </a:r>
            <a:r>
              <a:rPr lang="ru-RU" sz="2800" dirty="0" err="1" smtClean="0"/>
              <a:t>Кирово</a:t>
            </a:r>
            <a:r>
              <a:rPr lang="ru-RU" sz="2800" dirty="0" smtClean="0"/>
              <a:t> с переименованием города </a:t>
            </a:r>
            <a:r>
              <a:rPr lang="ru-RU" sz="2800" dirty="0" err="1" smtClean="0"/>
              <a:t>Кирово</a:t>
            </a:r>
            <a:r>
              <a:rPr lang="ru-RU" sz="2800" dirty="0" smtClean="0"/>
              <a:t> в Кировоград". </a:t>
            </a:r>
            <a:endParaRPr lang="ru-RU"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1068</Words>
  <Application>Microsoft Office PowerPoint</Application>
  <PresentationFormat>Произвольный</PresentationFormat>
  <Paragraphs>183</Paragraphs>
  <Slides>63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Натуральные материалы</vt:lpstr>
      <vt:lpstr>КІРОВОГРАДСЬКА ОБЛАСТЬ</vt:lpstr>
      <vt:lpstr>Кіровоградщино,  як я тебе люблю! Твої луги, твої степи розлогі, Річок мрійливих тиху течію, І хвилі золоті твоїх ланів шовкових. </vt:lpstr>
      <vt:lpstr>Історія краю починається з IV-III тисячоліття до нашої ери з часів трипільської культури. Знайдено рештки поселень чорноліської, черняхівської культур, а також скіфських племен.</vt:lpstr>
      <vt:lpstr>У кінці I тисячоліття нашої ери північна частина області входила до складу Київської Русі. Згодом землі краю були під владою Литви, Польщі. Наші далекі пращури приручили коня, займались землеробством і скотарством, боронили свою землю від нападників. </vt:lpstr>
      <vt:lpstr>У ІІ половині ХV століття ці терени стали частиною земель, на яких виникло Запорізьке козацтво. </vt:lpstr>
      <vt:lpstr>Пізніше, впродовж майже трьох століть, територія області здебільшого входила до земель "Вольностей Війська Запорозького". </vt:lpstr>
      <vt:lpstr>Тут козаки працювали і відстоювали свою незалежність. Перша битва Визвольної війни українського народу 1648-654р.р. під Жовтими Водами відбулася саме на території сучасної Кіровоградщини. </vt:lpstr>
      <vt:lpstr>.  </vt:lpstr>
      <vt:lpstr>У теперішніх кордонах область сформувалась у 1939 році.</vt:lpstr>
      <vt:lpstr> За цим Указом до Кіровоградської області увійшли: </vt:lpstr>
      <vt:lpstr> Великовисківський, Добровеличківський, Маловисківський, Новоархангельський, Новомиргородський, Новоукраїнський, Піщанобрідський, Рівнянський, Тишківський, Хмелівський райони Одеської області; </vt:lpstr>
      <vt:lpstr>Златопільський, Кам'янський, Олександрівський, Підвисоцький, Чигиринський райони Київської області; </vt:lpstr>
      <vt:lpstr>Новогеоргіївський і Онуфріївський райони Полтавської області </vt:lpstr>
      <vt:lpstr>Таким чином, з моменту утворення нашої області її адміністративний устрій складався із 30 районів і Кіровограда, як міста обласного значення. </vt:lpstr>
      <vt:lpstr> З Олександрійського району згідно Постанови Оргкомітету Верховної Ради УРСР по Кіровоградській області від 28 січня 1939 року «Про розукрупнення Олександрійського району» виділився Червонокам'янський район, але відповідний Указ Президії Верховної Ради УРСР вийшов тільки 17 січня 1945 року, тому в документах воєнного періоду він не фігурує. </vt:lpstr>
      <vt:lpstr>Велика Радянська Енциклопедія у 1953 році подає склад Кіровоградської області у кількості З1-го району. Такий склад області зберігався до 1954 року.</vt:lpstr>
      <vt:lpstr>У 1954 року, на підставі Указів Президії Верховної Ради СРСР, Златопільський, Кам'янський, Чигиринський райони відійшли до нових областей, а Вільшанський, Гайворонський, Голованівський та Ульяновський (колишній Грушківський) райони Одеської області – до Кіровоградської області.</vt:lpstr>
      <vt:lpstr>За Указами Президії Верховної Ради УРСР на протязі 1957-1967 років відбувалось укрупнення та розукрупнення районів області. </vt:lpstr>
      <vt:lpstr>На сьогоднішній день область нараховує: </vt:lpstr>
      <vt:lpstr>Площа Кіровоградської області становить  24,6 тис. кв. км (4,1% від території України).  Чисельність населення — 1183,8 тис. чоловік (2,4% населення України), у тому числі міське населення — 724,5 тис. чоловік (61,2%),  сільське — 459,3 тис. чоловік (38,8%).  Щільність населення — 48,7 чоловік на 1 кв. км.  В області живуть представники більш ніж  30 національностей. </vt:lpstr>
      <vt:lpstr>Область розташована у центрі України, у межиріччі Дніпра і Південного Бугу. </vt:lpstr>
      <vt:lpstr>Межує: на півночі — із Черкаською,  на північному сході — з Полтавською,  на сході й південному сході — із Дніпропетровською,  на півдні — з Миколаївською,  на південному заході — з Одеською,  на заході — з Вінницькою областями України. </vt:lpstr>
      <vt:lpstr>Райони Кіровоградської області </vt:lpstr>
      <vt:lpstr>Прапор Кіровоградської області</vt:lpstr>
      <vt:lpstr>Герб Кіровоградської області</vt:lpstr>
      <vt:lpstr>ГЕРАЛЬДІКА РАЙОНІВ КІРОВОГРАДСЬКОЇ ОБЛАСТІ</vt:lpstr>
      <vt:lpstr>Бобринецький район</vt:lpstr>
      <vt:lpstr>Вільшанський район</vt:lpstr>
      <vt:lpstr>Гайворонський район</vt:lpstr>
      <vt:lpstr>Голованівський район</vt:lpstr>
      <vt:lpstr>Добровеличківський район</vt:lpstr>
      <vt:lpstr>Долинський район</vt:lpstr>
      <vt:lpstr>Знам'янський район</vt:lpstr>
      <vt:lpstr>Кіровоградський район</vt:lpstr>
      <vt:lpstr>Компаніївський район</vt:lpstr>
      <vt:lpstr>Маловисківський район</vt:lpstr>
      <vt:lpstr>Новгородківський район</vt:lpstr>
      <vt:lpstr>Новоархангельський район</vt:lpstr>
      <vt:lpstr>Новомиргородський район</vt:lpstr>
      <vt:lpstr>Новоукраїнський район</vt:lpstr>
      <vt:lpstr>Олександрівський район</vt:lpstr>
      <vt:lpstr>Олександрійський район</vt:lpstr>
      <vt:lpstr>Онуфріївський район</vt:lpstr>
      <vt:lpstr>Петрівський район</vt:lpstr>
      <vt:lpstr>Світловодський район</vt:lpstr>
      <vt:lpstr>Ульяновський район</vt:lpstr>
      <vt:lpstr>Устинівський район</vt:lpstr>
      <vt:lpstr>Найбільші міста Кіровоградської області (Міські населені пункти з кількістю жителів понад 6,0 тисяч за даними Держкомстату)</vt:lpstr>
      <vt:lpstr>Слайд 49</vt:lpstr>
      <vt:lpstr>Слайд 50</vt:lpstr>
      <vt:lpstr>Слайд 51</vt:lpstr>
      <vt:lpstr>Слайд 52</vt:lpstr>
      <vt:lpstr>Економіка </vt:lpstr>
      <vt:lpstr>Сільське господарство</vt:lpstr>
      <vt:lpstr>Основні зернові культури, що вирощуються в області, – озима пшениця, ячмінь, кукурудза на зерно, зернобобові, гречка та просо. Значне місце серед технічних культур займає соняшник і цукровий буряк.  У садівництві переважними напрямками є вирощування яблук, груш, слив, вишень і ягідних культур.  </vt:lpstr>
      <vt:lpstr> Основою тваринництва є розведення великої рогатої худоби, свиней, овець, птиці.  Розведенням племінних коней займаються 2 кінні заводи і 2 племінні ферми.    </vt:lpstr>
      <vt:lpstr>Промисловість</vt:lpstr>
      <vt:lpstr>Загалом у регіоні на самостійному балансі перебувають 292 промислових підприємства, функціонує 455 малих промислових підприємств. </vt:lpstr>
      <vt:lpstr>На товарному ринку України область представлена виробництвом посівної та зернозбиральної техніки, мостових електричних кранів, буровугільних брикетів, нікелю, графіту, гірського воску тощо.  </vt:lpstr>
      <vt:lpstr>Підприємства області виробляють швейні та панчішно-шкарпеткові вироби, м'які та корпусні меблі, складну побутову техніку, садово-городній інвентар, лікарські вироби, фарфоро-фаянсовий та скляний посуд, товари побутової хімії тощо.  </vt:lpstr>
      <vt:lpstr>Кіровоградщино моя! Пишаємось тобою! Ти наша гордість і краса, Хай незалежність сяє над тобою. </vt:lpstr>
      <vt:lpstr>Якою ви побачили Кіровоградщину?</vt:lpstr>
      <vt:lpstr>Складіть вітання-побажання Кіровоградщині з нагоди її чудового ювілею – 75-річчя від дня створення, використовуючи дієслова: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ІСТОРІЯ СТВОРЕННЯ КІРОВОГРАДСЬКОЇ ОБЛАСТІ</dc:title>
  <dc:creator/>
  <cp:lastModifiedBy/>
  <cp:revision>2</cp:revision>
  <dcterms:created xsi:type="dcterms:W3CDTF">2012-07-30T23:42:41Z</dcterms:created>
  <dcterms:modified xsi:type="dcterms:W3CDTF">2013-08-16T20:17:44Z</dcterms:modified>
</cp:coreProperties>
</file>